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4"/>
  </p:sldMasterIdLst>
  <p:notesMasterIdLst>
    <p:notesMasterId r:id="rId27"/>
  </p:notesMasterIdLst>
  <p:handoutMasterIdLst>
    <p:handoutMasterId r:id="rId28"/>
  </p:handoutMasterIdLst>
  <p:sldIdLst>
    <p:sldId id="1885" r:id="rId5"/>
    <p:sldId id="1882" r:id="rId6"/>
    <p:sldId id="1874" r:id="rId7"/>
    <p:sldId id="1899" r:id="rId8"/>
    <p:sldId id="1891" r:id="rId9"/>
    <p:sldId id="1913" r:id="rId10"/>
    <p:sldId id="1915" r:id="rId11"/>
    <p:sldId id="1934" r:id="rId12"/>
    <p:sldId id="1938" r:id="rId13"/>
    <p:sldId id="1935" r:id="rId14"/>
    <p:sldId id="1939" r:id="rId15"/>
    <p:sldId id="1940" r:id="rId16"/>
    <p:sldId id="1937" r:id="rId17"/>
    <p:sldId id="1941" r:id="rId18"/>
    <p:sldId id="1897" r:id="rId19"/>
    <p:sldId id="1895" r:id="rId20"/>
    <p:sldId id="1898" r:id="rId21"/>
    <p:sldId id="1926" r:id="rId22"/>
    <p:sldId id="1928" r:id="rId23"/>
    <p:sldId id="1929" r:id="rId24"/>
    <p:sldId id="1933" r:id="rId25"/>
    <p:sldId id="1886" r:id="rId26"/>
  </p:sldIdLst>
  <p:sldSz cx="9144000" cy="6858000" type="screen4x3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60"/>
    <a:srgbClr val="914060"/>
    <a:srgbClr val="0071BD"/>
    <a:srgbClr val="006666"/>
    <a:srgbClr val="6798D1"/>
    <a:srgbClr val="B0A345"/>
    <a:srgbClr val="FF9331"/>
    <a:srgbClr val="0092F6"/>
    <a:srgbClr val="29A8FF"/>
    <a:srgbClr val="57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3" autoAdjust="0"/>
    <p:restoredTop sz="99788" autoAdjust="0"/>
  </p:normalViewPr>
  <p:slideViewPr>
    <p:cSldViewPr snapToGrid="0" showGuides="1">
      <p:cViewPr>
        <p:scale>
          <a:sx n="90" d="100"/>
          <a:sy n="90" d="100"/>
        </p:scale>
        <p:origin x="-594" y="-516"/>
      </p:cViewPr>
      <p:guideLst>
        <p:guide orient="horz" pos="947"/>
        <p:guide orient="horz" pos="3567"/>
        <p:guide orient="horz" pos="4169"/>
        <p:guide orient="horz" pos="860"/>
        <p:guide pos="146"/>
        <p:guide pos="5596"/>
        <p:guide pos="2974"/>
        <p:guide pos="2798"/>
        <p:guide pos="5486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666"/>
    </p:cViewPr>
  </p:sorterViewPr>
  <p:notesViewPr>
    <p:cSldViewPr snapToGrid="0" showGuides="1">
      <p:cViewPr varScale="1">
        <p:scale>
          <a:sx n="78" d="100"/>
          <a:sy n="78" d="100"/>
        </p:scale>
        <p:origin x="-2070" y="-108"/>
      </p:cViewPr>
      <p:guideLst>
        <p:guide orient="horz" pos="2905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9331"/>
              </a:solidFill>
            </c:spPr>
          </c:dPt>
          <c:dPt>
            <c:idx val="1"/>
            <c:bubble3D val="0"/>
            <c:spPr>
              <a:solidFill>
                <a:srgbClr val="0071BD"/>
              </a:solidFill>
            </c:spPr>
          </c:dPt>
          <c:dPt>
            <c:idx val="2"/>
            <c:bubble3D val="0"/>
            <c:spPr>
              <a:solidFill>
                <a:srgbClr val="FF9331"/>
              </a:solidFill>
            </c:spPr>
          </c:dPt>
          <c:dPt>
            <c:idx val="3"/>
            <c:bubble3D val="0"/>
            <c:spPr>
              <a:solidFill>
                <a:srgbClr val="0071BD"/>
              </a:solidFill>
            </c:spPr>
          </c:dPt>
          <c:dPt>
            <c:idx val="4"/>
            <c:bubble3D val="0"/>
            <c:spPr>
              <a:solidFill>
                <a:srgbClr val="FF9331"/>
              </a:solidFill>
            </c:spPr>
          </c:dPt>
          <c:dPt>
            <c:idx val="5"/>
            <c:bubble3D val="0"/>
            <c:spPr>
              <a:solidFill>
                <a:srgbClr val="0071BD"/>
              </a:solidFill>
            </c:spPr>
          </c:dPt>
          <c:dPt>
            <c:idx val="6"/>
            <c:bubble3D val="0"/>
            <c:spPr>
              <a:solidFill>
                <a:srgbClr val="FF9331"/>
              </a:solidFill>
            </c:spPr>
          </c:dPt>
          <c:dPt>
            <c:idx val="7"/>
            <c:bubble3D val="0"/>
            <c:spPr>
              <a:solidFill>
                <a:srgbClr val="0071BD"/>
              </a:solidFill>
            </c:spPr>
          </c:dPt>
          <c:dLbls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Cat 1</c:v>
                </c:pt>
                <c:pt idx="1">
                  <c:v>Cat 2</c:v>
                </c:pt>
                <c:pt idx="2">
                  <c:v>Cat 3</c:v>
                </c:pt>
                <c:pt idx="3">
                  <c:v>Cat 4</c:v>
                </c:pt>
                <c:pt idx="4">
                  <c:v>Cat 5</c:v>
                </c:pt>
                <c:pt idx="5">
                  <c:v>Cat 6</c:v>
                </c:pt>
                <c:pt idx="6">
                  <c:v>Cat 7</c:v>
                </c:pt>
                <c:pt idx="7">
                  <c:v>Cat 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3813965984497"/>
          <c:y val="3.2042728122918487E-2"/>
          <c:w val="0.85044484531226416"/>
          <c:h val="0.882581202945127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0A34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914060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003A6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0092F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2171392"/>
        <c:axId val="82172928"/>
      </c:barChart>
      <c:catAx>
        <c:axId val="82171392"/>
        <c:scaling>
          <c:orientation val="minMax"/>
        </c:scaling>
        <c:delete val="0"/>
        <c:axPos val="b"/>
        <c:majorTickMark val="out"/>
        <c:minorTickMark val="none"/>
        <c:tickLblPos val="nextTo"/>
        <c:crossAx val="82172928"/>
        <c:crosses val="autoZero"/>
        <c:auto val="1"/>
        <c:lblAlgn val="ctr"/>
        <c:lblOffset val="100"/>
        <c:noMultiLvlLbl val="0"/>
      </c:catAx>
      <c:valAx>
        <c:axId val="8217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82171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3813965984497"/>
          <c:y val="3.2042728122918487E-2"/>
          <c:w val="0.85044484531226416"/>
          <c:h val="0.882581202945127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FF9331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rgbClr val="003A6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rgbClr val="0071BD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117632"/>
        <c:axId val="90119168"/>
      </c:lineChart>
      <c:catAx>
        <c:axId val="90117632"/>
        <c:scaling>
          <c:orientation val="minMax"/>
        </c:scaling>
        <c:delete val="0"/>
        <c:axPos val="b"/>
        <c:majorTickMark val="out"/>
        <c:minorTickMark val="none"/>
        <c:tickLblPos val="nextTo"/>
        <c:crossAx val="90119168"/>
        <c:crosses val="autoZero"/>
        <c:auto val="1"/>
        <c:lblAlgn val="ctr"/>
        <c:lblOffset val="100"/>
        <c:noMultiLvlLbl val="0"/>
      </c:catAx>
      <c:valAx>
        <c:axId val="90119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90117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AFD5F-EE28-445B-9A51-583776B9407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78BCF423-61E4-478D-A07B-0B66E3CCACD5}">
      <dgm:prSet custT="1"/>
      <dgm:spPr>
        <a:solidFill>
          <a:srgbClr val="91406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Segurado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(Gestor)</a:t>
          </a:r>
          <a:endParaRPr kumimoji="0" lang="en-US" altLang="en-US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E0457A5-A98A-4A0B-A131-53CE064D702A}" type="parTrans" cxnId="{BC667DDE-6E3B-4B27-912D-60F587698356}">
      <dgm:prSet/>
      <dgm:spPr/>
      <dgm:t>
        <a:bodyPr/>
        <a:lstStyle/>
        <a:p>
          <a:endParaRPr lang="en-US"/>
        </a:p>
      </dgm:t>
    </dgm:pt>
    <dgm:pt modelId="{F19DB0FE-3D4B-4E75-91B9-C4DFE36723F2}" type="sibTrans" cxnId="{BC667DDE-6E3B-4B27-912D-60F587698356}">
      <dgm:prSet/>
      <dgm:spPr/>
      <dgm:t>
        <a:bodyPr/>
        <a:lstStyle/>
        <a:p>
          <a:endParaRPr lang="en-US"/>
        </a:p>
      </dgm:t>
    </dgm:pt>
    <dgm:pt modelId="{4AFCE5EB-25D3-4221-806A-13886A00A477}">
      <dgm:prSet custT="1"/>
      <dgm:spPr>
        <a:solidFill>
          <a:schemeClr val="accent4">
            <a:lumMod val="75000"/>
            <a:lumOff val="25000"/>
          </a:schemeClr>
        </a:solidFill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Acionistas</a:t>
          </a:r>
          <a:endParaRPr kumimoji="0" lang="en-US" altLang="en-US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2E878DB-48BC-4DB2-A3EA-1B3EEBCC4C48}" type="parTrans" cxnId="{774ED616-8FFA-46D4-9358-40E827B7D8CA}">
      <dgm:prSet/>
      <dgm:spPr/>
      <dgm:t>
        <a:bodyPr/>
        <a:lstStyle/>
        <a:p>
          <a:endParaRPr lang="en-US"/>
        </a:p>
      </dgm:t>
    </dgm:pt>
    <dgm:pt modelId="{C0948AC7-58AF-4925-B902-4FC924446CF8}" type="sibTrans" cxnId="{774ED616-8FFA-46D4-9358-40E827B7D8CA}">
      <dgm:prSet/>
      <dgm:spPr/>
      <dgm:t>
        <a:bodyPr/>
        <a:lstStyle/>
        <a:p>
          <a:endParaRPr lang="en-US"/>
        </a:p>
      </dgm:t>
    </dgm:pt>
    <dgm:pt modelId="{657AA090-73D3-4481-B39E-3F6D9BB31B78}">
      <dgm:prSet custT="1"/>
      <dgm:spPr>
        <a:solidFill>
          <a:schemeClr val="accent4">
            <a:lumMod val="75000"/>
            <a:lumOff val="25000"/>
          </a:schemeClr>
        </a:solidFill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Funcionários</a:t>
          </a:r>
          <a:endParaRPr kumimoji="0" lang="en-US" altLang="en-US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BB3974B-8BEC-4E69-A53E-502EF5E81A59}" type="parTrans" cxnId="{F013E5BB-7C40-4E2A-87E0-01EE0BC905B5}">
      <dgm:prSet/>
      <dgm:spPr/>
      <dgm:t>
        <a:bodyPr/>
        <a:lstStyle/>
        <a:p>
          <a:endParaRPr lang="en-US"/>
        </a:p>
      </dgm:t>
    </dgm:pt>
    <dgm:pt modelId="{FDD8BC60-3946-4390-BF18-B94012B498EC}" type="sibTrans" cxnId="{F013E5BB-7C40-4E2A-87E0-01EE0BC905B5}">
      <dgm:prSet/>
      <dgm:spPr/>
      <dgm:t>
        <a:bodyPr/>
        <a:lstStyle/>
        <a:p>
          <a:endParaRPr lang="en-US"/>
        </a:p>
      </dgm:t>
    </dgm:pt>
    <dgm:pt modelId="{A8F6F9F2-2849-487C-B17F-F5523CD8A99F}">
      <dgm:prSet custT="1"/>
      <dgm:spPr>
        <a:solidFill>
          <a:schemeClr val="accent4">
            <a:lumMod val="75000"/>
            <a:lumOff val="25000"/>
          </a:schemeClr>
        </a:solidFill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  </a:t>
          </a:r>
          <a:r>
            <a:rPr kumimoji="0" lang="en-US" altLang="en-US" sz="14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Clientes</a:t>
          </a:r>
          <a:r>
            <a: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	</a:t>
          </a:r>
        </a:p>
      </dgm:t>
    </dgm:pt>
    <dgm:pt modelId="{9C571519-0601-4179-A398-09F40D0B1713}" type="parTrans" cxnId="{86B726B9-3939-4F64-B3C7-6FF3BB934899}">
      <dgm:prSet/>
      <dgm:spPr/>
      <dgm:t>
        <a:bodyPr/>
        <a:lstStyle/>
        <a:p>
          <a:endParaRPr lang="en-US"/>
        </a:p>
      </dgm:t>
    </dgm:pt>
    <dgm:pt modelId="{DEF276E7-619C-41CE-9A06-E2730FC8D125}" type="sibTrans" cxnId="{86B726B9-3939-4F64-B3C7-6FF3BB934899}">
      <dgm:prSet/>
      <dgm:spPr/>
      <dgm:t>
        <a:bodyPr/>
        <a:lstStyle/>
        <a:p>
          <a:endParaRPr lang="en-US"/>
        </a:p>
      </dgm:t>
    </dgm:pt>
    <dgm:pt modelId="{1F499C11-F9C4-4E07-945A-41606D74B31A}">
      <dgm:prSet custT="1"/>
      <dgm:spPr>
        <a:solidFill>
          <a:schemeClr val="accent4">
            <a:lumMod val="75000"/>
            <a:lumOff val="25000"/>
          </a:schemeClr>
        </a:solidFill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Fornecedores</a:t>
          </a:r>
          <a:endParaRPr kumimoji="0" lang="en-US" altLang="en-US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7264E48-D092-45EF-BF2B-225359A0FA13}" type="parTrans" cxnId="{730FD583-6E36-490A-9F3B-8D915D3E1256}">
      <dgm:prSet/>
      <dgm:spPr/>
      <dgm:t>
        <a:bodyPr/>
        <a:lstStyle/>
        <a:p>
          <a:endParaRPr lang="en-US"/>
        </a:p>
      </dgm:t>
    </dgm:pt>
    <dgm:pt modelId="{EBE12867-951B-44D8-8384-DC704E92ACFA}" type="sibTrans" cxnId="{730FD583-6E36-490A-9F3B-8D915D3E1256}">
      <dgm:prSet/>
      <dgm:spPr/>
      <dgm:t>
        <a:bodyPr/>
        <a:lstStyle/>
        <a:p>
          <a:endParaRPr lang="en-US"/>
        </a:p>
      </dgm:t>
    </dgm:pt>
    <dgm:pt modelId="{82BDB0DE-1D46-4405-9E5F-444AE5F83748}">
      <dgm:prSet custT="1"/>
      <dgm:spPr>
        <a:solidFill>
          <a:schemeClr val="accent4">
            <a:lumMod val="75000"/>
            <a:lumOff val="25000"/>
          </a:schemeClr>
        </a:solidFill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Agências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Reguladoras</a:t>
          </a:r>
          <a:endParaRPr kumimoji="0" lang="en-US" altLang="en-US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070D508-036F-4CE8-88F5-AE5F1F3B41FE}" type="parTrans" cxnId="{270914C8-3467-4F63-9304-81DA2997612E}">
      <dgm:prSet/>
      <dgm:spPr/>
      <dgm:t>
        <a:bodyPr/>
        <a:lstStyle/>
        <a:p>
          <a:endParaRPr lang="en-US"/>
        </a:p>
      </dgm:t>
    </dgm:pt>
    <dgm:pt modelId="{B895C788-DF6A-46D5-87F6-D82A222124EC}" type="sibTrans" cxnId="{270914C8-3467-4F63-9304-81DA2997612E}">
      <dgm:prSet/>
      <dgm:spPr/>
      <dgm:t>
        <a:bodyPr/>
        <a:lstStyle/>
        <a:p>
          <a:endParaRPr lang="en-US"/>
        </a:p>
      </dgm:t>
    </dgm:pt>
    <dgm:pt modelId="{2282337E-338A-4890-9AF8-45C892950C1C}">
      <dgm:prSet custT="1"/>
      <dgm:spPr>
        <a:solidFill>
          <a:schemeClr val="accent4">
            <a:lumMod val="75000"/>
            <a:lumOff val="25000"/>
          </a:schemeClr>
        </a:solidFill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Consumidores</a:t>
          </a:r>
          <a:endParaRPr kumimoji="0" lang="en-US" altLang="en-US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CB2C8BD-5154-4646-A289-FB7892800BCF}" type="parTrans" cxnId="{5CAAC315-8B6C-46F3-B0E8-11AA056C5400}">
      <dgm:prSet/>
      <dgm:spPr/>
      <dgm:t>
        <a:bodyPr/>
        <a:lstStyle/>
        <a:p>
          <a:endParaRPr lang="en-US"/>
        </a:p>
      </dgm:t>
    </dgm:pt>
    <dgm:pt modelId="{506842BF-9EA2-46C1-9C19-0559487C289E}" type="sibTrans" cxnId="{5CAAC315-8B6C-46F3-B0E8-11AA056C5400}">
      <dgm:prSet/>
      <dgm:spPr/>
      <dgm:t>
        <a:bodyPr/>
        <a:lstStyle/>
        <a:p>
          <a:endParaRPr lang="en-US"/>
        </a:p>
      </dgm:t>
    </dgm:pt>
    <dgm:pt modelId="{D7A98EE3-61F0-4EEC-A21D-1ECA685066B7}">
      <dgm:prSet custT="1"/>
      <dgm:spPr>
        <a:solidFill>
          <a:schemeClr val="accent4">
            <a:lumMod val="75000"/>
            <a:lumOff val="25000"/>
          </a:schemeClr>
        </a:solidFill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Credores</a:t>
          </a:r>
          <a:endParaRPr kumimoji="0" lang="en-US" altLang="en-US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FAA7970-244D-4552-ADD6-C603498B8BBA}" type="parTrans" cxnId="{25EFEC88-C22A-4ABC-BE02-1843F575F55A}">
      <dgm:prSet/>
      <dgm:spPr/>
      <dgm:t>
        <a:bodyPr/>
        <a:lstStyle/>
        <a:p>
          <a:endParaRPr lang="en-US"/>
        </a:p>
      </dgm:t>
    </dgm:pt>
    <dgm:pt modelId="{DA7E2321-755D-423C-A8F5-42226D5287B3}" type="sibTrans" cxnId="{25EFEC88-C22A-4ABC-BE02-1843F575F55A}">
      <dgm:prSet/>
      <dgm:spPr/>
      <dgm:t>
        <a:bodyPr/>
        <a:lstStyle/>
        <a:p>
          <a:endParaRPr lang="en-US"/>
        </a:p>
      </dgm:t>
    </dgm:pt>
    <dgm:pt modelId="{AC5A66DF-5ECF-4E7B-94D7-AFD1694FDFD7}">
      <dgm:prSet custT="1"/>
      <dgm:spPr>
        <a:solidFill>
          <a:schemeClr val="accent4">
            <a:lumMod val="75000"/>
            <a:lumOff val="25000"/>
          </a:schemeClr>
        </a:solidFill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Fisco</a:t>
          </a:r>
          <a:endParaRPr kumimoji="0" lang="en-US" altLang="en-US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806CEC7-E91A-4D5B-9E13-0290DF6BBDEC}" type="parTrans" cxnId="{147171D0-F3F7-4FB9-BBFD-05BAA31179DD}">
      <dgm:prSet/>
      <dgm:spPr/>
      <dgm:t>
        <a:bodyPr/>
        <a:lstStyle/>
        <a:p>
          <a:endParaRPr lang="en-US"/>
        </a:p>
      </dgm:t>
    </dgm:pt>
    <dgm:pt modelId="{CA32B7CE-1D05-41F7-BBF4-418646C7C894}" type="sibTrans" cxnId="{147171D0-F3F7-4FB9-BBFD-05BAA31179DD}">
      <dgm:prSet/>
      <dgm:spPr/>
      <dgm:t>
        <a:bodyPr/>
        <a:lstStyle/>
        <a:p>
          <a:endParaRPr lang="en-US"/>
        </a:p>
      </dgm:t>
    </dgm:pt>
    <dgm:pt modelId="{5D65D73D-612D-4FCB-8CC7-BF963CE409A7}">
      <dgm:prSet custT="1"/>
      <dgm:spPr>
        <a:solidFill>
          <a:schemeClr val="accent4">
            <a:lumMod val="75000"/>
            <a:lumOff val="25000"/>
          </a:schemeClr>
        </a:solidFill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CVM</a:t>
          </a:r>
          <a:endParaRPr kumimoji="0" lang="en-US" altLang="en-US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5C8C479-6D7F-4821-9B2C-867896BFBA04}" type="parTrans" cxnId="{B542BF74-3274-4A97-AEE8-18C28B22E89B}">
      <dgm:prSet/>
      <dgm:spPr/>
      <dgm:t>
        <a:bodyPr/>
        <a:lstStyle/>
        <a:p>
          <a:endParaRPr lang="en-US"/>
        </a:p>
      </dgm:t>
    </dgm:pt>
    <dgm:pt modelId="{9378DF20-D80C-4425-8209-54303C3327F3}" type="sibTrans" cxnId="{B542BF74-3274-4A97-AEE8-18C28B22E89B}">
      <dgm:prSet/>
      <dgm:spPr/>
      <dgm:t>
        <a:bodyPr/>
        <a:lstStyle/>
        <a:p>
          <a:endParaRPr lang="en-US"/>
        </a:p>
      </dgm:t>
    </dgm:pt>
    <dgm:pt modelId="{CA55E6BE-F098-4212-A0F9-46372A51A395}" type="pres">
      <dgm:prSet presAssocID="{285AFD5F-EE28-445B-9A51-583776B9407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E663B4-6467-4F46-8FE3-5BB9FA8DA729}" type="pres">
      <dgm:prSet presAssocID="{78BCF423-61E4-478D-A07B-0B66E3CCACD5}" presName="centerShape" presStyleLbl="node0" presStyleIdx="0" presStyleCnt="1" custScaleX="213694" custScaleY="133522"/>
      <dgm:spPr/>
      <dgm:t>
        <a:bodyPr/>
        <a:lstStyle/>
        <a:p>
          <a:endParaRPr lang="en-US"/>
        </a:p>
      </dgm:t>
    </dgm:pt>
    <dgm:pt modelId="{6669321C-404E-4F69-AAF7-63DFF86A4DEE}" type="pres">
      <dgm:prSet presAssocID="{22E878DB-48BC-4DB2-A3EA-1B3EEBCC4C48}" presName="Name9" presStyleLbl="parChTrans1D2" presStyleIdx="0" presStyleCnt="9"/>
      <dgm:spPr/>
      <dgm:t>
        <a:bodyPr/>
        <a:lstStyle/>
        <a:p>
          <a:endParaRPr lang="en-US"/>
        </a:p>
      </dgm:t>
    </dgm:pt>
    <dgm:pt modelId="{23E0140E-5DEB-44C0-BB2E-F113347BDCEB}" type="pres">
      <dgm:prSet presAssocID="{22E878DB-48BC-4DB2-A3EA-1B3EEBCC4C4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CF5E5EB-47D6-422B-B390-A058935EED88}" type="pres">
      <dgm:prSet presAssocID="{4AFCE5EB-25D3-4221-806A-13886A00A477}" presName="node" presStyleLbl="node1" presStyleIdx="0" presStyleCnt="9" custScaleX="166244" custScaleY="84806" custRadScaleRad="89195" custRadScaleInc="-7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73B06-3B6E-4E2C-ADCE-7A679577D632}" type="pres">
      <dgm:prSet presAssocID="{CBB3974B-8BEC-4E69-A53E-502EF5E81A59}" presName="Name9" presStyleLbl="parChTrans1D2" presStyleIdx="1" presStyleCnt="9"/>
      <dgm:spPr/>
      <dgm:t>
        <a:bodyPr/>
        <a:lstStyle/>
        <a:p>
          <a:endParaRPr lang="en-US"/>
        </a:p>
      </dgm:t>
    </dgm:pt>
    <dgm:pt modelId="{A12DD588-FFEA-4888-943F-7A4A30E65A58}" type="pres">
      <dgm:prSet presAssocID="{CBB3974B-8BEC-4E69-A53E-502EF5E81A59}" presName="connTx" presStyleLbl="parChTrans1D2" presStyleIdx="1" presStyleCnt="9"/>
      <dgm:spPr/>
      <dgm:t>
        <a:bodyPr/>
        <a:lstStyle/>
        <a:p>
          <a:endParaRPr lang="en-US"/>
        </a:p>
      </dgm:t>
    </dgm:pt>
    <dgm:pt modelId="{CCF48DA1-63DB-41DD-AEBE-CBEF4BCC4D41}" type="pres">
      <dgm:prSet presAssocID="{657AA090-73D3-4481-B39E-3F6D9BB31B78}" presName="node" presStyleLbl="node1" presStyleIdx="1" presStyleCnt="9" custScaleX="198502" custScaleY="79843" custRadScaleRad="136316" custRadScaleInc="69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BA229-A936-49B8-AAB5-178C6A9ED564}" type="pres">
      <dgm:prSet presAssocID="{9C571519-0601-4179-A398-09F40D0B1713}" presName="Name9" presStyleLbl="parChTrans1D2" presStyleIdx="2" presStyleCnt="9"/>
      <dgm:spPr/>
      <dgm:t>
        <a:bodyPr/>
        <a:lstStyle/>
        <a:p>
          <a:endParaRPr lang="en-US"/>
        </a:p>
      </dgm:t>
    </dgm:pt>
    <dgm:pt modelId="{D8DB4292-BBBD-4F43-9626-081733C2DBCE}" type="pres">
      <dgm:prSet presAssocID="{9C571519-0601-4179-A398-09F40D0B1713}" presName="connTx" presStyleLbl="parChTrans1D2" presStyleIdx="2" presStyleCnt="9"/>
      <dgm:spPr/>
      <dgm:t>
        <a:bodyPr/>
        <a:lstStyle/>
        <a:p>
          <a:endParaRPr lang="en-US"/>
        </a:p>
      </dgm:t>
    </dgm:pt>
    <dgm:pt modelId="{E8B3BAE4-25E4-4028-A8F3-4A39AE4DB0A3}" type="pres">
      <dgm:prSet presAssocID="{A8F6F9F2-2849-487C-B17F-F5523CD8A99F}" presName="node" presStyleLbl="node1" presStyleIdx="2" presStyleCnt="9" custScaleX="167833" custScaleY="71628" custRadScaleRad="194450" custRadScaleInc="-6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90C51-DD8C-4C31-9AA4-9FBE8D539582}" type="pres">
      <dgm:prSet presAssocID="{67264E48-D092-45EF-BF2B-225359A0FA13}" presName="Name9" presStyleLbl="parChTrans1D2" presStyleIdx="3" presStyleCnt="9"/>
      <dgm:spPr/>
      <dgm:t>
        <a:bodyPr/>
        <a:lstStyle/>
        <a:p>
          <a:endParaRPr lang="en-US"/>
        </a:p>
      </dgm:t>
    </dgm:pt>
    <dgm:pt modelId="{03211F14-C7C3-4EC2-A434-F32A4B6D8E93}" type="pres">
      <dgm:prSet presAssocID="{67264E48-D092-45EF-BF2B-225359A0FA13}" presName="connTx" presStyleLbl="parChTrans1D2" presStyleIdx="3" presStyleCnt="9"/>
      <dgm:spPr/>
      <dgm:t>
        <a:bodyPr/>
        <a:lstStyle/>
        <a:p>
          <a:endParaRPr lang="en-US"/>
        </a:p>
      </dgm:t>
    </dgm:pt>
    <dgm:pt modelId="{5020D18D-36BA-47B7-A089-053C5611413E}" type="pres">
      <dgm:prSet presAssocID="{1F499C11-F9C4-4E07-945A-41606D74B31A}" presName="node" presStyleLbl="node1" presStyleIdx="3" presStyleCnt="9" custScaleX="206999" custScaleY="87280" custRadScaleRad="176161" custRadScaleInc="-94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D0E5D-F33C-4629-826A-F646EF5C3DA0}" type="pres">
      <dgm:prSet presAssocID="{8070D508-036F-4CE8-88F5-AE5F1F3B41FE}" presName="Name9" presStyleLbl="parChTrans1D2" presStyleIdx="4" presStyleCnt="9"/>
      <dgm:spPr/>
      <dgm:t>
        <a:bodyPr/>
        <a:lstStyle/>
        <a:p>
          <a:endParaRPr lang="en-US"/>
        </a:p>
      </dgm:t>
    </dgm:pt>
    <dgm:pt modelId="{3B45AA7F-7731-433A-A37A-EB10BF22B30F}" type="pres">
      <dgm:prSet presAssocID="{8070D508-036F-4CE8-88F5-AE5F1F3B41FE}" presName="connTx" presStyleLbl="parChTrans1D2" presStyleIdx="4" presStyleCnt="9"/>
      <dgm:spPr/>
      <dgm:t>
        <a:bodyPr/>
        <a:lstStyle/>
        <a:p>
          <a:endParaRPr lang="en-US"/>
        </a:p>
      </dgm:t>
    </dgm:pt>
    <dgm:pt modelId="{3747356E-410E-4F50-A59C-BC81DA90C042}" type="pres">
      <dgm:prSet presAssocID="{82BDB0DE-1D46-4405-9E5F-444AE5F83748}" presName="node" presStyleLbl="node1" presStyleIdx="4" presStyleCnt="9" custScaleX="244529" custScaleY="88119" custRadScaleRad="129861" custRadScaleInc="-120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9C845-4C00-4CBC-834A-4BAD719C40C4}" type="pres">
      <dgm:prSet presAssocID="{9CB2C8BD-5154-4646-A289-FB7892800BCF}" presName="Name9" presStyleLbl="parChTrans1D2" presStyleIdx="5" presStyleCnt="9"/>
      <dgm:spPr/>
      <dgm:t>
        <a:bodyPr/>
        <a:lstStyle/>
        <a:p>
          <a:endParaRPr lang="en-US"/>
        </a:p>
      </dgm:t>
    </dgm:pt>
    <dgm:pt modelId="{6866D8B9-D18B-4A39-90C4-6B3CA373DEB6}" type="pres">
      <dgm:prSet presAssocID="{9CB2C8BD-5154-4646-A289-FB7892800BCF}" presName="connTx" presStyleLbl="parChTrans1D2" presStyleIdx="5" presStyleCnt="9"/>
      <dgm:spPr/>
      <dgm:t>
        <a:bodyPr/>
        <a:lstStyle/>
        <a:p>
          <a:endParaRPr lang="en-US"/>
        </a:p>
      </dgm:t>
    </dgm:pt>
    <dgm:pt modelId="{0B20FD0B-D64E-4773-B50A-CF4E197BB6E9}" type="pres">
      <dgm:prSet presAssocID="{2282337E-338A-4890-9AF8-45C892950C1C}" presName="node" presStyleLbl="node1" presStyleIdx="5" presStyleCnt="9" custScaleX="247245" custScaleY="90147" custRadScaleRad="118583" custRadScaleInc="96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215E5-32D7-433E-B7DB-77E3848FE9BC}" type="pres">
      <dgm:prSet presAssocID="{3FAA7970-244D-4552-ADD6-C603498B8BBA}" presName="Name9" presStyleLbl="parChTrans1D2" presStyleIdx="6" presStyleCnt="9"/>
      <dgm:spPr/>
      <dgm:t>
        <a:bodyPr/>
        <a:lstStyle/>
        <a:p>
          <a:endParaRPr lang="en-US"/>
        </a:p>
      </dgm:t>
    </dgm:pt>
    <dgm:pt modelId="{08FEC9DD-A249-4EA7-A18F-8014493708A8}" type="pres">
      <dgm:prSet presAssocID="{3FAA7970-244D-4552-ADD6-C603498B8BBA}" presName="connTx" presStyleLbl="parChTrans1D2" presStyleIdx="6" presStyleCnt="9"/>
      <dgm:spPr/>
      <dgm:t>
        <a:bodyPr/>
        <a:lstStyle/>
        <a:p>
          <a:endParaRPr lang="en-US"/>
        </a:p>
      </dgm:t>
    </dgm:pt>
    <dgm:pt modelId="{9EF7F2CB-4530-4093-8579-B3A1C6E52274}" type="pres">
      <dgm:prSet presAssocID="{D7A98EE3-61F0-4EEC-A21D-1ECA685066B7}" presName="node" presStyleLbl="node1" presStyleIdx="6" presStyleCnt="9" custScaleX="214136" custScaleY="75064" custRadScaleRad="168111" custRadScaleInc="76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2A3C9-7ADA-4E4C-8F46-011A1EA1CF72}" type="pres">
      <dgm:prSet presAssocID="{8806CEC7-E91A-4D5B-9E13-0290DF6BBDEC}" presName="Name9" presStyleLbl="parChTrans1D2" presStyleIdx="7" presStyleCnt="9"/>
      <dgm:spPr/>
      <dgm:t>
        <a:bodyPr/>
        <a:lstStyle/>
        <a:p>
          <a:endParaRPr lang="en-US"/>
        </a:p>
      </dgm:t>
    </dgm:pt>
    <dgm:pt modelId="{365455D0-CF0C-4884-9FFF-ED9780C8EE58}" type="pres">
      <dgm:prSet presAssocID="{8806CEC7-E91A-4D5B-9E13-0290DF6BBDEC}" presName="connTx" presStyleLbl="parChTrans1D2" presStyleIdx="7" presStyleCnt="9"/>
      <dgm:spPr/>
      <dgm:t>
        <a:bodyPr/>
        <a:lstStyle/>
        <a:p>
          <a:endParaRPr lang="en-US"/>
        </a:p>
      </dgm:t>
    </dgm:pt>
    <dgm:pt modelId="{B072D62E-1FAF-4B42-B316-4AE5FEC75E2D}" type="pres">
      <dgm:prSet presAssocID="{AC5A66DF-5ECF-4E7B-94D7-AFD1694FDFD7}" presName="node" presStyleLbl="node1" presStyleIdx="7" presStyleCnt="9" custScaleX="201423" custScaleY="76472" custRadScaleRad="184600" custRadScaleInc="-11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3CF79-8A15-4321-A45E-906491192234}" type="pres">
      <dgm:prSet presAssocID="{05C8C479-6D7F-4821-9B2C-867896BFBA04}" presName="Name9" presStyleLbl="parChTrans1D2" presStyleIdx="8" presStyleCnt="9"/>
      <dgm:spPr/>
      <dgm:t>
        <a:bodyPr/>
        <a:lstStyle/>
        <a:p>
          <a:endParaRPr lang="en-US"/>
        </a:p>
      </dgm:t>
    </dgm:pt>
    <dgm:pt modelId="{FF95BA1F-C2D3-41F2-B04F-572E59D0F3D8}" type="pres">
      <dgm:prSet presAssocID="{05C8C479-6D7F-4821-9B2C-867896BFBA04}" presName="connTx" presStyleLbl="parChTrans1D2" presStyleIdx="8" presStyleCnt="9"/>
      <dgm:spPr/>
      <dgm:t>
        <a:bodyPr/>
        <a:lstStyle/>
        <a:p>
          <a:endParaRPr lang="en-US"/>
        </a:p>
      </dgm:t>
    </dgm:pt>
    <dgm:pt modelId="{749C332E-6394-4DFC-B47A-4003EBBFFFF7}" type="pres">
      <dgm:prSet presAssocID="{5D65D73D-612D-4FCB-8CC7-BF963CE409A7}" presName="node" presStyleLbl="node1" presStyleIdx="8" presStyleCnt="9" custScaleX="169896" custScaleY="71626" custRadScaleRad="132316" custRadScaleInc="-78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76009E-8995-433F-9E1F-FA9C26CE02EC}" type="presOf" srcId="{22E878DB-48BC-4DB2-A3EA-1B3EEBCC4C48}" destId="{23E0140E-5DEB-44C0-BB2E-F113347BDCEB}" srcOrd="1" destOrd="0" presId="urn:microsoft.com/office/officeart/2005/8/layout/radial1"/>
    <dgm:cxn modelId="{5F1A6244-EA77-4F42-BFF6-8DFD1E4CB10E}" type="presOf" srcId="{AC5A66DF-5ECF-4E7B-94D7-AFD1694FDFD7}" destId="{B072D62E-1FAF-4B42-B316-4AE5FEC75E2D}" srcOrd="0" destOrd="0" presId="urn:microsoft.com/office/officeart/2005/8/layout/radial1"/>
    <dgm:cxn modelId="{74D3596A-A2F9-4876-9FE1-0473D3DB986B}" type="presOf" srcId="{657AA090-73D3-4481-B39E-3F6D9BB31B78}" destId="{CCF48DA1-63DB-41DD-AEBE-CBEF4BCC4D41}" srcOrd="0" destOrd="0" presId="urn:microsoft.com/office/officeart/2005/8/layout/radial1"/>
    <dgm:cxn modelId="{C180F884-BAC9-4861-BB28-4582145E9CE1}" type="presOf" srcId="{82BDB0DE-1D46-4405-9E5F-444AE5F83748}" destId="{3747356E-410E-4F50-A59C-BC81DA90C042}" srcOrd="0" destOrd="0" presId="urn:microsoft.com/office/officeart/2005/8/layout/radial1"/>
    <dgm:cxn modelId="{02477A74-F100-4969-B09F-0E231B9C8093}" type="presOf" srcId="{9C571519-0601-4179-A398-09F40D0B1713}" destId="{D8DB4292-BBBD-4F43-9626-081733C2DBCE}" srcOrd="1" destOrd="0" presId="urn:microsoft.com/office/officeart/2005/8/layout/radial1"/>
    <dgm:cxn modelId="{270914C8-3467-4F63-9304-81DA2997612E}" srcId="{78BCF423-61E4-478D-A07B-0B66E3CCACD5}" destId="{82BDB0DE-1D46-4405-9E5F-444AE5F83748}" srcOrd="4" destOrd="0" parTransId="{8070D508-036F-4CE8-88F5-AE5F1F3B41FE}" sibTransId="{B895C788-DF6A-46D5-87F6-D82A222124EC}"/>
    <dgm:cxn modelId="{25EFEC88-C22A-4ABC-BE02-1843F575F55A}" srcId="{78BCF423-61E4-478D-A07B-0B66E3CCACD5}" destId="{D7A98EE3-61F0-4EEC-A21D-1ECA685066B7}" srcOrd="6" destOrd="0" parTransId="{3FAA7970-244D-4552-ADD6-C603498B8BBA}" sibTransId="{DA7E2321-755D-423C-A8F5-42226D5287B3}"/>
    <dgm:cxn modelId="{F013E5BB-7C40-4E2A-87E0-01EE0BC905B5}" srcId="{78BCF423-61E4-478D-A07B-0B66E3CCACD5}" destId="{657AA090-73D3-4481-B39E-3F6D9BB31B78}" srcOrd="1" destOrd="0" parTransId="{CBB3974B-8BEC-4E69-A53E-502EF5E81A59}" sibTransId="{FDD8BC60-3946-4390-BF18-B94012B498EC}"/>
    <dgm:cxn modelId="{2FC486AA-0213-4B47-8F18-6F8092BCE0EF}" type="presOf" srcId="{5D65D73D-612D-4FCB-8CC7-BF963CE409A7}" destId="{749C332E-6394-4DFC-B47A-4003EBBFFFF7}" srcOrd="0" destOrd="0" presId="urn:microsoft.com/office/officeart/2005/8/layout/radial1"/>
    <dgm:cxn modelId="{147382EC-236A-442A-8251-C608BCA57969}" type="presOf" srcId="{05C8C479-6D7F-4821-9B2C-867896BFBA04}" destId="{FF95BA1F-C2D3-41F2-B04F-572E59D0F3D8}" srcOrd="1" destOrd="0" presId="urn:microsoft.com/office/officeart/2005/8/layout/radial1"/>
    <dgm:cxn modelId="{9B370C92-EADE-4FF7-8B5B-102175D35490}" type="presOf" srcId="{8070D508-036F-4CE8-88F5-AE5F1F3B41FE}" destId="{A27D0E5D-F33C-4629-826A-F646EF5C3DA0}" srcOrd="0" destOrd="0" presId="urn:microsoft.com/office/officeart/2005/8/layout/radial1"/>
    <dgm:cxn modelId="{178714C1-C9A2-46DE-BEF3-09304719DE8E}" type="presOf" srcId="{CBB3974B-8BEC-4E69-A53E-502EF5E81A59}" destId="{A12DD588-FFEA-4888-943F-7A4A30E65A58}" srcOrd="1" destOrd="0" presId="urn:microsoft.com/office/officeart/2005/8/layout/radial1"/>
    <dgm:cxn modelId="{2ABB930C-7A38-48CF-897D-F9590AC8D991}" type="presOf" srcId="{D7A98EE3-61F0-4EEC-A21D-1ECA685066B7}" destId="{9EF7F2CB-4530-4093-8579-B3A1C6E52274}" srcOrd="0" destOrd="0" presId="urn:microsoft.com/office/officeart/2005/8/layout/radial1"/>
    <dgm:cxn modelId="{730FD583-6E36-490A-9F3B-8D915D3E1256}" srcId="{78BCF423-61E4-478D-A07B-0B66E3CCACD5}" destId="{1F499C11-F9C4-4E07-945A-41606D74B31A}" srcOrd="3" destOrd="0" parTransId="{67264E48-D092-45EF-BF2B-225359A0FA13}" sibTransId="{EBE12867-951B-44D8-8384-DC704E92ACFA}"/>
    <dgm:cxn modelId="{774ED616-8FFA-46D4-9358-40E827B7D8CA}" srcId="{78BCF423-61E4-478D-A07B-0B66E3CCACD5}" destId="{4AFCE5EB-25D3-4221-806A-13886A00A477}" srcOrd="0" destOrd="0" parTransId="{22E878DB-48BC-4DB2-A3EA-1B3EEBCC4C48}" sibTransId="{C0948AC7-58AF-4925-B902-4FC924446CF8}"/>
    <dgm:cxn modelId="{D2B8D8A4-97BF-4D48-A6D9-0E68FA490E23}" type="presOf" srcId="{1F499C11-F9C4-4E07-945A-41606D74B31A}" destId="{5020D18D-36BA-47B7-A089-053C5611413E}" srcOrd="0" destOrd="0" presId="urn:microsoft.com/office/officeart/2005/8/layout/radial1"/>
    <dgm:cxn modelId="{147171D0-F3F7-4FB9-BBFD-05BAA31179DD}" srcId="{78BCF423-61E4-478D-A07B-0B66E3CCACD5}" destId="{AC5A66DF-5ECF-4E7B-94D7-AFD1694FDFD7}" srcOrd="7" destOrd="0" parTransId="{8806CEC7-E91A-4D5B-9E13-0290DF6BBDEC}" sibTransId="{CA32B7CE-1D05-41F7-BBF4-418646C7C894}"/>
    <dgm:cxn modelId="{4D7BD98C-AE7F-4B0B-9871-161DE4885E8D}" type="presOf" srcId="{67264E48-D092-45EF-BF2B-225359A0FA13}" destId="{69590C51-DD8C-4C31-9AA4-9FBE8D539582}" srcOrd="0" destOrd="0" presId="urn:microsoft.com/office/officeart/2005/8/layout/radial1"/>
    <dgm:cxn modelId="{86B7B6DA-5FEE-4CBB-B971-6DA196FF5444}" type="presOf" srcId="{4AFCE5EB-25D3-4221-806A-13886A00A477}" destId="{2CF5E5EB-47D6-422B-B390-A058935EED88}" srcOrd="0" destOrd="0" presId="urn:microsoft.com/office/officeart/2005/8/layout/radial1"/>
    <dgm:cxn modelId="{81A5E7E8-41D0-469B-B905-9559426EAAA3}" type="presOf" srcId="{78BCF423-61E4-478D-A07B-0B66E3CCACD5}" destId="{CCE663B4-6467-4F46-8FE3-5BB9FA8DA729}" srcOrd="0" destOrd="0" presId="urn:microsoft.com/office/officeart/2005/8/layout/radial1"/>
    <dgm:cxn modelId="{5AF3158F-0F4F-4B12-BE60-84D21ABA8655}" type="presOf" srcId="{3FAA7970-244D-4552-ADD6-C603498B8BBA}" destId="{08FEC9DD-A249-4EA7-A18F-8014493708A8}" srcOrd="1" destOrd="0" presId="urn:microsoft.com/office/officeart/2005/8/layout/radial1"/>
    <dgm:cxn modelId="{55D22F38-BDE5-4556-B7D9-700F3C686CFC}" type="presOf" srcId="{9CB2C8BD-5154-4646-A289-FB7892800BCF}" destId="{D209C845-4C00-4CBC-834A-4BAD719C40C4}" srcOrd="0" destOrd="0" presId="urn:microsoft.com/office/officeart/2005/8/layout/radial1"/>
    <dgm:cxn modelId="{5733A0B3-3635-4225-AA91-55974EA7DEB8}" type="presOf" srcId="{8806CEC7-E91A-4D5B-9E13-0290DF6BBDEC}" destId="{365455D0-CF0C-4884-9FFF-ED9780C8EE58}" srcOrd="1" destOrd="0" presId="urn:microsoft.com/office/officeart/2005/8/layout/radial1"/>
    <dgm:cxn modelId="{7F092932-57A2-40C1-8990-F8A0BA123387}" type="presOf" srcId="{3FAA7970-244D-4552-ADD6-C603498B8BBA}" destId="{A70215E5-32D7-433E-B7DB-77E3848FE9BC}" srcOrd="0" destOrd="0" presId="urn:microsoft.com/office/officeart/2005/8/layout/radial1"/>
    <dgm:cxn modelId="{A69C71D8-A141-439D-A029-93C0786FFB99}" type="presOf" srcId="{285AFD5F-EE28-445B-9A51-583776B94073}" destId="{CA55E6BE-F098-4212-A0F9-46372A51A395}" srcOrd="0" destOrd="0" presId="urn:microsoft.com/office/officeart/2005/8/layout/radial1"/>
    <dgm:cxn modelId="{BC667DDE-6E3B-4B27-912D-60F587698356}" srcId="{285AFD5F-EE28-445B-9A51-583776B94073}" destId="{78BCF423-61E4-478D-A07B-0B66E3CCACD5}" srcOrd="0" destOrd="0" parTransId="{5E0457A5-A98A-4A0B-A131-53CE064D702A}" sibTransId="{F19DB0FE-3D4B-4E75-91B9-C4DFE36723F2}"/>
    <dgm:cxn modelId="{5CAAC315-8B6C-46F3-B0E8-11AA056C5400}" srcId="{78BCF423-61E4-478D-A07B-0B66E3CCACD5}" destId="{2282337E-338A-4890-9AF8-45C892950C1C}" srcOrd="5" destOrd="0" parTransId="{9CB2C8BD-5154-4646-A289-FB7892800BCF}" sibTransId="{506842BF-9EA2-46C1-9C19-0559487C289E}"/>
    <dgm:cxn modelId="{5BFFD9E5-B514-4C04-AFF3-F2954D4505B0}" type="presOf" srcId="{05C8C479-6D7F-4821-9B2C-867896BFBA04}" destId="{F8F3CF79-8A15-4321-A45E-906491192234}" srcOrd="0" destOrd="0" presId="urn:microsoft.com/office/officeart/2005/8/layout/radial1"/>
    <dgm:cxn modelId="{4842D170-12EF-4636-9203-D3C6D75AF00C}" type="presOf" srcId="{9CB2C8BD-5154-4646-A289-FB7892800BCF}" destId="{6866D8B9-D18B-4A39-90C4-6B3CA373DEB6}" srcOrd="1" destOrd="0" presId="urn:microsoft.com/office/officeart/2005/8/layout/radial1"/>
    <dgm:cxn modelId="{02A17187-D07F-4524-A0C0-926C510E93FD}" type="presOf" srcId="{2282337E-338A-4890-9AF8-45C892950C1C}" destId="{0B20FD0B-D64E-4773-B50A-CF4E197BB6E9}" srcOrd="0" destOrd="0" presId="urn:microsoft.com/office/officeart/2005/8/layout/radial1"/>
    <dgm:cxn modelId="{59B004E7-5B87-42A8-B79F-E5271FF99C2C}" type="presOf" srcId="{8806CEC7-E91A-4D5B-9E13-0290DF6BBDEC}" destId="{7EB2A3C9-7ADA-4E4C-8F46-011A1EA1CF72}" srcOrd="0" destOrd="0" presId="urn:microsoft.com/office/officeart/2005/8/layout/radial1"/>
    <dgm:cxn modelId="{86B726B9-3939-4F64-B3C7-6FF3BB934899}" srcId="{78BCF423-61E4-478D-A07B-0B66E3CCACD5}" destId="{A8F6F9F2-2849-487C-B17F-F5523CD8A99F}" srcOrd="2" destOrd="0" parTransId="{9C571519-0601-4179-A398-09F40D0B1713}" sibTransId="{DEF276E7-619C-41CE-9A06-E2730FC8D125}"/>
    <dgm:cxn modelId="{17BF67FE-055E-4094-8258-2D89209AC4D0}" type="presOf" srcId="{22E878DB-48BC-4DB2-A3EA-1B3EEBCC4C48}" destId="{6669321C-404E-4F69-AAF7-63DFF86A4DEE}" srcOrd="0" destOrd="0" presId="urn:microsoft.com/office/officeart/2005/8/layout/radial1"/>
    <dgm:cxn modelId="{F187DEC8-77D4-4003-96F1-E7CA5507E5F5}" type="presOf" srcId="{67264E48-D092-45EF-BF2B-225359A0FA13}" destId="{03211F14-C7C3-4EC2-A434-F32A4B6D8E93}" srcOrd="1" destOrd="0" presId="urn:microsoft.com/office/officeart/2005/8/layout/radial1"/>
    <dgm:cxn modelId="{3CF2DCAA-3425-4DCB-91AB-E8D1FC9A1696}" type="presOf" srcId="{9C571519-0601-4179-A398-09F40D0B1713}" destId="{A48BA229-A936-49B8-AAB5-178C6A9ED564}" srcOrd="0" destOrd="0" presId="urn:microsoft.com/office/officeart/2005/8/layout/radial1"/>
    <dgm:cxn modelId="{71F1ECF6-02FF-4EF7-BADD-5D02F3837D0A}" type="presOf" srcId="{8070D508-036F-4CE8-88F5-AE5F1F3B41FE}" destId="{3B45AA7F-7731-433A-A37A-EB10BF22B30F}" srcOrd="1" destOrd="0" presId="urn:microsoft.com/office/officeart/2005/8/layout/radial1"/>
    <dgm:cxn modelId="{2AB14635-8520-45BC-9C5D-907E2D533EDB}" type="presOf" srcId="{A8F6F9F2-2849-487C-B17F-F5523CD8A99F}" destId="{E8B3BAE4-25E4-4028-A8F3-4A39AE4DB0A3}" srcOrd="0" destOrd="0" presId="urn:microsoft.com/office/officeart/2005/8/layout/radial1"/>
    <dgm:cxn modelId="{B542BF74-3274-4A97-AEE8-18C28B22E89B}" srcId="{78BCF423-61E4-478D-A07B-0B66E3CCACD5}" destId="{5D65D73D-612D-4FCB-8CC7-BF963CE409A7}" srcOrd="8" destOrd="0" parTransId="{05C8C479-6D7F-4821-9B2C-867896BFBA04}" sibTransId="{9378DF20-D80C-4425-8209-54303C3327F3}"/>
    <dgm:cxn modelId="{4860C6E3-431F-4E3C-8E5D-BA69C8D1507B}" type="presOf" srcId="{CBB3974B-8BEC-4E69-A53E-502EF5E81A59}" destId="{95073B06-3B6E-4E2C-ADCE-7A679577D632}" srcOrd="0" destOrd="0" presId="urn:microsoft.com/office/officeart/2005/8/layout/radial1"/>
    <dgm:cxn modelId="{F97F9D7B-9A98-4990-B502-E9BDC0FBD9B1}" type="presParOf" srcId="{CA55E6BE-F098-4212-A0F9-46372A51A395}" destId="{CCE663B4-6467-4F46-8FE3-5BB9FA8DA729}" srcOrd="0" destOrd="0" presId="urn:microsoft.com/office/officeart/2005/8/layout/radial1"/>
    <dgm:cxn modelId="{CCB07C7E-F070-479B-8446-474C448D7AF0}" type="presParOf" srcId="{CA55E6BE-F098-4212-A0F9-46372A51A395}" destId="{6669321C-404E-4F69-AAF7-63DFF86A4DEE}" srcOrd="1" destOrd="0" presId="urn:microsoft.com/office/officeart/2005/8/layout/radial1"/>
    <dgm:cxn modelId="{D22649F8-EE94-4F70-ABC0-CF92375AB3C9}" type="presParOf" srcId="{6669321C-404E-4F69-AAF7-63DFF86A4DEE}" destId="{23E0140E-5DEB-44C0-BB2E-F113347BDCEB}" srcOrd="0" destOrd="0" presId="urn:microsoft.com/office/officeart/2005/8/layout/radial1"/>
    <dgm:cxn modelId="{3A4F7DDF-1CF6-4729-A8EE-80C10BB21D52}" type="presParOf" srcId="{CA55E6BE-F098-4212-A0F9-46372A51A395}" destId="{2CF5E5EB-47D6-422B-B390-A058935EED88}" srcOrd="2" destOrd="0" presId="urn:microsoft.com/office/officeart/2005/8/layout/radial1"/>
    <dgm:cxn modelId="{9D1F83A2-0DAB-467F-87D4-C3AF38826BD5}" type="presParOf" srcId="{CA55E6BE-F098-4212-A0F9-46372A51A395}" destId="{95073B06-3B6E-4E2C-ADCE-7A679577D632}" srcOrd="3" destOrd="0" presId="urn:microsoft.com/office/officeart/2005/8/layout/radial1"/>
    <dgm:cxn modelId="{81483924-6223-4FC8-A068-93707DF3455F}" type="presParOf" srcId="{95073B06-3B6E-4E2C-ADCE-7A679577D632}" destId="{A12DD588-FFEA-4888-943F-7A4A30E65A58}" srcOrd="0" destOrd="0" presId="urn:microsoft.com/office/officeart/2005/8/layout/radial1"/>
    <dgm:cxn modelId="{2A99F285-536E-4CD2-AB78-5026A5917074}" type="presParOf" srcId="{CA55E6BE-F098-4212-A0F9-46372A51A395}" destId="{CCF48DA1-63DB-41DD-AEBE-CBEF4BCC4D41}" srcOrd="4" destOrd="0" presId="urn:microsoft.com/office/officeart/2005/8/layout/radial1"/>
    <dgm:cxn modelId="{F69FC88A-3ACB-4ED8-8F9B-9674E3C1D4FA}" type="presParOf" srcId="{CA55E6BE-F098-4212-A0F9-46372A51A395}" destId="{A48BA229-A936-49B8-AAB5-178C6A9ED564}" srcOrd="5" destOrd="0" presId="urn:microsoft.com/office/officeart/2005/8/layout/radial1"/>
    <dgm:cxn modelId="{60ACA25D-307D-44D1-9747-F4EF42A18254}" type="presParOf" srcId="{A48BA229-A936-49B8-AAB5-178C6A9ED564}" destId="{D8DB4292-BBBD-4F43-9626-081733C2DBCE}" srcOrd="0" destOrd="0" presId="urn:microsoft.com/office/officeart/2005/8/layout/radial1"/>
    <dgm:cxn modelId="{D7E94549-5BB8-4A5C-B3B9-F7B431B735AE}" type="presParOf" srcId="{CA55E6BE-F098-4212-A0F9-46372A51A395}" destId="{E8B3BAE4-25E4-4028-A8F3-4A39AE4DB0A3}" srcOrd="6" destOrd="0" presId="urn:microsoft.com/office/officeart/2005/8/layout/radial1"/>
    <dgm:cxn modelId="{D53C39BC-F3B8-4C9F-8B4C-2C2D975E0D33}" type="presParOf" srcId="{CA55E6BE-F098-4212-A0F9-46372A51A395}" destId="{69590C51-DD8C-4C31-9AA4-9FBE8D539582}" srcOrd="7" destOrd="0" presId="urn:microsoft.com/office/officeart/2005/8/layout/radial1"/>
    <dgm:cxn modelId="{4E6AE3EC-A5E0-45FF-9197-4D4C6658D3F8}" type="presParOf" srcId="{69590C51-DD8C-4C31-9AA4-9FBE8D539582}" destId="{03211F14-C7C3-4EC2-A434-F32A4B6D8E93}" srcOrd="0" destOrd="0" presId="urn:microsoft.com/office/officeart/2005/8/layout/radial1"/>
    <dgm:cxn modelId="{1C3E7432-9F0F-483E-B7DD-3F62D438F2A7}" type="presParOf" srcId="{CA55E6BE-F098-4212-A0F9-46372A51A395}" destId="{5020D18D-36BA-47B7-A089-053C5611413E}" srcOrd="8" destOrd="0" presId="urn:microsoft.com/office/officeart/2005/8/layout/radial1"/>
    <dgm:cxn modelId="{ED329B03-A4C6-4314-80C9-69F4C00D9103}" type="presParOf" srcId="{CA55E6BE-F098-4212-A0F9-46372A51A395}" destId="{A27D0E5D-F33C-4629-826A-F646EF5C3DA0}" srcOrd="9" destOrd="0" presId="urn:microsoft.com/office/officeart/2005/8/layout/radial1"/>
    <dgm:cxn modelId="{D046C89F-904F-4DAC-9415-2B04634101D8}" type="presParOf" srcId="{A27D0E5D-F33C-4629-826A-F646EF5C3DA0}" destId="{3B45AA7F-7731-433A-A37A-EB10BF22B30F}" srcOrd="0" destOrd="0" presId="urn:microsoft.com/office/officeart/2005/8/layout/radial1"/>
    <dgm:cxn modelId="{8EF6151C-A976-4061-9DCC-0DF5AC624925}" type="presParOf" srcId="{CA55E6BE-F098-4212-A0F9-46372A51A395}" destId="{3747356E-410E-4F50-A59C-BC81DA90C042}" srcOrd="10" destOrd="0" presId="urn:microsoft.com/office/officeart/2005/8/layout/radial1"/>
    <dgm:cxn modelId="{928396FC-FE2D-488B-99F5-4D72F6322C47}" type="presParOf" srcId="{CA55E6BE-F098-4212-A0F9-46372A51A395}" destId="{D209C845-4C00-4CBC-834A-4BAD719C40C4}" srcOrd="11" destOrd="0" presId="urn:microsoft.com/office/officeart/2005/8/layout/radial1"/>
    <dgm:cxn modelId="{44917D2B-8330-4B28-AC66-00F9C014751F}" type="presParOf" srcId="{D209C845-4C00-4CBC-834A-4BAD719C40C4}" destId="{6866D8B9-D18B-4A39-90C4-6B3CA373DEB6}" srcOrd="0" destOrd="0" presId="urn:microsoft.com/office/officeart/2005/8/layout/radial1"/>
    <dgm:cxn modelId="{994DF573-3768-4DF1-8214-CF000164DFF2}" type="presParOf" srcId="{CA55E6BE-F098-4212-A0F9-46372A51A395}" destId="{0B20FD0B-D64E-4773-B50A-CF4E197BB6E9}" srcOrd="12" destOrd="0" presId="urn:microsoft.com/office/officeart/2005/8/layout/radial1"/>
    <dgm:cxn modelId="{4A9C1F88-0050-4D1D-885B-0861DD495F3F}" type="presParOf" srcId="{CA55E6BE-F098-4212-A0F9-46372A51A395}" destId="{A70215E5-32D7-433E-B7DB-77E3848FE9BC}" srcOrd="13" destOrd="0" presId="urn:microsoft.com/office/officeart/2005/8/layout/radial1"/>
    <dgm:cxn modelId="{60E6AEAD-0D54-4F3B-B2C3-A72F6E1DD94E}" type="presParOf" srcId="{A70215E5-32D7-433E-B7DB-77E3848FE9BC}" destId="{08FEC9DD-A249-4EA7-A18F-8014493708A8}" srcOrd="0" destOrd="0" presId="urn:microsoft.com/office/officeart/2005/8/layout/radial1"/>
    <dgm:cxn modelId="{961B291D-13EB-4002-98EA-68C956C1549F}" type="presParOf" srcId="{CA55E6BE-F098-4212-A0F9-46372A51A395}" destId="{9EF7F2CB-4530-4093-8579-B3A1C6E52274}" srcOrd="14" destOrd="0" presId="urn:microsoft.com/office/officeart/2005/8/layout/radial1"/>
    <dgm:cxn modelId="{868DB19A-947F-4BC3-8D0E-FD60C5EF405F}" type="presParOf" srcId="{CA55E6BE-F098-4212-A0F9-46372A51A395}" destId="{7EB2A3C9-7ADA-4E4C-8F46-011A1EA1CF72}" srcOrd="15" destOrd="0" presId="urn:microsoft.com/office/officeart/2005/8/layout/radial1"/>
    <dgm:cxn modelId="{7B059658-021A-49B6-B60B-25F2843DB83D}" type="presParOf" srcId="{7EB2A3C9-7ADA-4E4C-8F46-011A1EA1CF72}" destId="{365455D0-CF0C-4884-9FFF-ED9780C8EE58}" srcOrd="0" destOrd="0" presId="urn:microsoft.com/office/officeart/2005/8/layout/radial1"/>
    <dgm:cxn modelId="{EC036236-DEB1-4703-A45F-05EA8DB055A1}" type="presParOf" srcId="{CA55E6BE-F098-4212-A0F9-46372A51A395}" destId="{B072D62E-1FAF-4B42-B316-4AE5FEC75E2D}" srcOrd="16" destOrd="0" presId="urn:microsoft.com/office/officeart/2005/8/layout/radial1"/>
    <dgm:cxn modelId="{1C3832D2-B8E1-4D89-A1A8-ABCFB5F05FF8}" type="presParOf" srcId="{CA55E6BE-F098-4212-A0F9-46372A51A395}" destId="{F8F3CF79-8A15-4321-A45E-906491192234}" srcOrd="17" destOrd="0" presId="urn:microsoft.com/office/officeart/2005/8/layout/radial1"/>
    <dgm:cxn modelId="{AC251724-0CD0-4739-ADEB-52372A710580}" type="presParOf" srcId="{F8F3CF79-8A15-4321-A45E-906491192234}" destId="{FF95BA1F-C2D3-41F2-B04F-572E59D0F3D8}" srcOrd="0" destOrd="0" presId="urn:microsoft.com/office/officeart/2005/8/layout/radial1"/>
    <dgm:cxn modelId="{74D8316D-0F2E-4EC3-B704-D05A6318BCC5}" type="presParOf" srcId="{CA55E6BE-F098-4212-A0F9-46372A51A395}" destId="{749C332E-6394-4DFC-B47A-4003EBBFFFF7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663B4-6467-4F46-8FE3-5BB9FA8DA729}">
      <dsp:nvSpPr>
        <dsp:cNvPr id="0" name=""/>
        <dsp:cNvSpPr/>
      </dsp:nvSpPr>
      <dsp:spPr>
        <a:xfrm>
          <a:off x="3211310" y="1643743"/>
          <a:ext cx="2016807" cy="1260157"/>
        </a:xfrm>
        <a:prstGeom prst="ellipse">
          <a:avLst/>
        </a:prstGeom>
        <a:solidFill>
          <a:srgbClr val="914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Segurado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(Gestor)</a:t>
          </a:r>
          <a:endParaRPr kumimoji="0" lang="en-US" altLang="en-US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506665" y="1828289"/>
        <a:ext cx="1426097" cy="891065"/>
      </dsp:txXfrm>
    </dsp:sp>
    <dsp:sp modelId="{6669321C-404E-4F69-AAF7-63DFF86A4DEE}">
      <dsp:nvSpPr>
        <dsp:cNvPr id="0" name=""/>
        <dsp:cNvSpPr/>
      </dsp:nvSpPr>
      <dsp:spPr>
        <a:xfrm rot="16106460">
          <a:off x="3908782" y="1347678"/>
          <a:ext cx="572008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572008" y="10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180486" y="1343635"/>
        <a:ext cx="28600" cy="28600"/>
      </dsp:txXfrm>
    </dsp:sp>
    <dsp:sp modelId="{2CF5E5EB-47D6-422B-B390-A058935EED88}">
      <dsp:nvSpPr>
        <dsp:cNvPr id="0" name=""/>
        <dsp:cNvSpPr/>
      </dsp:nvSpPr>
      <dsp:spPr>
        <a:xfrm>
          <a:off x="3391624" y="271691"/>
          <a:ext cx="1568982" cy="800384"/>
        </a:xfrm>
        <a:prstGeom prst="ellipse">
          <a:avLst/>
        </a:prstGeom>
        <a:solidFill>
          <a:schemeClr val="accent4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Acionistas</a:t>
          </a:r>
          <a:endParaRPr kumimoji="0" lang="en-US" altLang="en-US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621396" y="388905"/>
        <a:ext cx="1109438" cy="565956"/>
      </dsp:txXfrm>
    </dsp:sp>
    <dsp:sp modelId="{95073B06-3B6E-4E2C-ADCE-7A679577D632}">
      <dsp:nvSpPr>
        <dsp:cNvPr id="0" name=""/>
        <dsp:cNvSpPr/>
      </dsp:nvSpPr>
      <dsp:spPr>
        <a:xfrm rot="19435752">
          <a:off x="4773045" y="1468351"/>
          <a:ext cx="1076694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1076694" y="10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84474" y="1451691"/>
        <a:ext cx="53834" cy="53834"/>
      </dsp:txXfrm>
    </dsp:sp>
    <dsp:sp modelId="{CCF48DA1-63DB-41DD-AEBE-CBEF4BCC4D41}">
      <dsp:nvSpPr>
        <dsp:cNvPr id="0" name=""/>
        <dsp:cNvSpPr/>
      </dsp:nvSpPr>
      <dsp:spPr>
        <a:xfrm>
          <a:off x="5262612" y="455036"/>
          <a:ext cx="1873427" cy="753544"/>
        </a:xfrm>
        <a:prstGeom prst="ellipse">
          <a:avLst/>
        </a:prstGeom>
        <a:solidFill>
          <a:schemeClr val="accent4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Funcionários</a:t>
          </a:r>
          <a:endParaRPr kumimoji="0" lang="en-US" altLang="en-US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536969" y="565390"/>
        <a:ext cx="1324713" cy="532836"/>
      </dsp:txXfrm>
    </dsp:sp>
    <dsp:sp modelId="{A48BA229-A936-49B8-AAB5-178C6A9ED564}">
      <dsp:nvSpPr>
        <dsp:cNvPr id="0" name=""/>
        <dsp:cNvSpPr/>
      </dsp:nvSpPr>
      <dsp:spPr>
        <a:xfrm rot="20886238">
          <a:off x="5157673" y="1893371"/>
          <a:ext cx="1638669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1638669" y="10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936041" y="1862662"/>
        <a:ext cx="81933" cy="81933"/>
      </dsp:txXfrm>
    </dsp:sp>
    <dsp:sp modelId="{E8B3BAE4-25E4-4028-A8F3-4A39AE4DB0A3}">
      <dsp:nvSpPr>
        <dsp:cNvPr id="0" name=""/>
        <dsp:cNvSpPr/>
      </dsp:nvSpPr>
      <dsp:spPr>
        <a:xfrm>
          <a:off x="6696941" y="1247119"/>
          <a:ext cx="1583978" cy="676012"/>
        </a:xfrm>
        <a:prstGeom prst="ellipse">
          <a:avLst/>
        </a:prstGeom>
        <a:solidFill>
          <a:schemeClr val="accent4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  </a:t>
          </a:r>
          <a:r>
            <a:rPr kumimoji="0" lang="en-US" altLang="en-US" sz="14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Clientes</a:t>
          </a:r>
          <a:r>
            <a:rPr kumimoji="0" lang="en-US" altLang="en-US" sz="1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	</a:t>
          </a:r>
        </a:p>
      </dsp:txBody>
      <dsp:txXfrm>
        <a:off x="6928909" y="1346119"/>
        <a:ext cx="1120042" cy="478012"/>
      </dsp:txXfrm>
    </dsp:sp>
    <dsp:sp modelId="{69590C51-DD8C-4C31-9AA4-9FBE8D539582}">
      <dsp:nvSpPr>
        <dsp:cNvPr id="0" name=""/>
        <dsp:cNvSpPr/>
      </dsp:nvSpPr>
      <dsp:spPr>
        <a:xfrm rot="670472">
          <a:off x="5169243" y="2575816"/>
          <a:ext cx="1262287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1262287" y="10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68829" y="2554516"/>
        <a:ext cx="63114" cy="63114"/>
      </dsp:txXfrm>
    </dsp:sp>
    <dsp:sp modelId="{5020D18D-36BA-47B7-A089-053C5611413E}">
      <dsp:nvSpPr>
        <dsp:cNvPr id="0" name=""/>
        <dsp:cNvSpPr/>
      </dsp:nvSpPr>
      <dsp:spPr>
        <a:xfrm>
          <a:off x="6327299" y="2471257"/>
          <a:ext cx="1953620" cy="823733"/>
        </a:xfrm>
        <a:prstGeom prst="ellipse">
          <a:avLst/>
        </a:prstGeom>
        <a:solidFill>
          <a:schemeClr val="accent4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Fornecedores</a:t>
          </a:r>
          <a:endParaRPr kumimoji="0" lang="en-US" altLang="en-US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613400" y="2591890"/>
        <a:ext cx="1381418" cy="582467"/>
      </dsp:txXfrm>
    </dsp:sp>
    <dsp:sp modelId="{A27D0E5D-F33C-4629-826A-F646EF5C3DA0}">
      <dsp:nvSpPr>
        <dsp:cNvPr id="0" name=""/>
        <dsp:cNvSpPr/>
      </dsp:nvSpPr>
      <dsp:spPr>
        <a:xfrm rot="2757516">
          <a:off x="4583229" y="3175450"/>
          <a:ext cx="1036714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1036714" y="10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75668" y="3159790"/>
        <a:ext cx="51835" cy="51835"/>
      </dsp:txXfrm>
    </dsp:sp>
    <dsp:sp modelId="{3747356E-410E-4F50-A59C-BC81DA90C042}">
      <dsp:nvSpPr>
        <dsp:cNvPr id="0" name=""/>
        <dsp:cNvSpPr/>
      </dsp:nvSpPr>
      <dsp:spPr>
        <a:xfrm>
          <a:off x="4687765" y="3535160"/>
          <a:ext cx="2307822" cy="831651"/>
        </a:xfrm>
        <a:prstGeom prst="ellipse">
          <a:avLst/>
        </a:prstGeom>
        <a:solidFill>
          <a:schemeClr val="accent4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Agências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Reguladoras</a:t>
          </a:r>
          <a:endParaRPr kumimoji="0" lang="en-US" altLang="en-US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025738" y="3656952"/>
        <a:ext cx="1631876" cy="588067"/>
      </dsp:txXfrm>
    </dsp:sp>
    <dsp:sp modelId="{D209C845-4C00-4CBC-834A-4BAD719C40C4}">
      <dsp:nvSpPr>
        <dsp:cNvPr id="0" name=""/>
        <dsp:cNvSpPr/>
      </dsp:nvSpPr>
      <dsp:spPr>
        <a:xfrm rot="7752384">
          <a:off x="3043746" y="3165821"/>
          <a:ext cx="879873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879873" y="10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61686" y="3154082"/>
        <a:ext cx="43993" cy="43993"/>
      </dsp:txXfrm>
    </dsp:sp>
    <dsp:sp modelId="{0B20FD0B-D64E-4773-B50A-CF4E197BB6E9}">
      <dsp:nvSpPr>
        <dsp:cNvPr id="0" name=""/>
        <dsp:cNvSpPr/>
      </dsp:nvSpPr>
      <dsp:spPr>
        <a:xfrm>
          <a:off x="1706241" y="3499321"/>
          <a:ext cx="2333455" cy="850791"/>
        </a:xfrm>
        <a:prstGeom prst="ellipse">
          <a:avLst/>
        </a:prstGeom>
        <a:solidFill>
          <a:schemeClr val="accent4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Consumidores</a:t>
          </a:r>
          <a:endParaRPr kumimoji="0" lang="en-US" altLang="en-US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047968" y="3623916"/>
        <a:ext cx="1650001" cy="601601"/>
      </dsp:txXfrm>
    </dsp:sp>
    <dsp:sp modelId="{A70215E5-32D7-433E-B7DB-77E3848FE9BC}">
      <dsp:nvSpPr>
        <dsp:cNvPr id="0" name=""/>
        <dsp:cNvSpPr/>
      </dsp:nvSpPr>
      <dsp:spPr>
        <a:xfrm rot="9916548">
          <a:off x="2086945" y="2663306"/>
          <a:ext cx="1223321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1223321" y="10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68023" y="2642981"/>
        <a:ext cx="61166" cy="61166"/>
      </dsp:txXfrm>
    </dsp:sp>
    <dsp:sp modelId="{9EF7F2CB-4530-4093-8579-B3A1C6E52274}">
      <dsp:nvSpPr>
        <dsp:cNvPr id="0" name=""/>
        <dsp:cNvSpPr/>
      </dsp:nvSpPr>
      <dsp:spPr>
        <a:xfrm>
          <a:off x="288028" y="2687281"/>
          <a:ext cx="2020978" cy="708441"/>
        </a:xfrm>
        <a:prstGeom prst="ellipse">
          <a:avLst/>
        </a:prstGeom>
        <a:solidFill>
          <a:schemeClr val="accent4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Credores</a:t>
          </a:r>
          <a:endParaRPr kumimoji="0" lang="en-US" altLang="en-US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83993" y="2791030"/>
        <a:ext cx="1429048" cy="500943"/>
      </dsp:txXfrm>
    </dsp:sp>
    <dsp:sp modelId="{7EB2A3C9-7ADA-4E4C-8F46-011A1EA1CF72}">
      <dsp:nvSpPr>
        <dsp:cNvPr id="0" name=""/>
        <dsp:cNvSpPr/>
      </dsp:nvSpPr>
      <dsp:spPr>
        <a:xfrm rot="11270046">
          <a:off x="1837571" y="2032387"/>
          <a:ext cx="1403884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1403884" y="10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504416" y="2007547"/>
        <a:ext cx="70194" cy="70194"/>
      </dsp:txXfrm>
    </dsp:sp>
    <dsp:sp modelId="{B072D62E-1FAF-4B42-B316-4AE5FEC75E2D}">
      <dsp:nvSpPr>
        <dsp:cNvPr id="0" name=""/>
        <dsp:cNvSpPr/>
      </dsp:nvSpPr>
      <dsp:spPr>
        <a:xfrm>
          <a:off x="0" y="1463147"/>
          <a:ext cx="1900995" cy="721729"/>
        </a:xfrm>
        <a:prstGeom prst="ellipse">
          <a:avLst/>
        </a:prstGeom>
        <a:solidFill>
          <a:schemeClr val="accent4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Fisco</a:t>
          </a:r>
          <a:endParaRPr kumimoji="0" lang="en-US" altLang="en-US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78394" y="1568842"/>
        <a:ext cx="1344207" cy="510339"/>
      </dsp:txXfrm>
    </dsp:sp>
    <dsp:sp modelId="{F8F3CF79-8A15-4321-A45E-906491192234}">
      <dsp:nvSpPr>
        <dsp:cNvPr id="0" name=""/>
        <dsp:cNvSpPr/>
      </dsp:nvSpPr>
      <dsp:spPr>
        <a:xfrm rot="12852960">
          <a:off x="2586228" y="1506832"/>
          <a:ext cx="1041313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1041313" y="10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80852" y="1491057"/>
        <a:ext cx="52065" cy="52065"/>
      </dsp:txXfrm>
    </dsp:sp>
    <dsp:sp modelId="{749C332E-6394-4DFC-B47A-4003EBBFFFF7}">
      <dsp:nvSpPr>
        <dsp:cNvPr id="0" name=""/>
        <dsp:cNvSpPr/>
      </dsp:nvSpPr>
      <dsp:spPr>
        <a:xfrm>
          <a:off x="1452169" y="599052"/>
          <a:ext cx="1603449" cy="675993"/>
        </a:xfrm>
        <a:prstGeom prst="ellipse">
          <a:avLst/>
        </a:prstGeom>
        <a:solidFill>
          <a:schemeClr val="accent4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CVM</a:t>
          </a:r>
          <a:endParaRPr kumimoji="0" lang="en-US" altLang="en-US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686989" y="698049"/>
        <a:ext cx="1133809" cy="477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76" rIns="91352" bIns="45676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76" rIns="91352" bIns="45676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76" rIns="91352" bIns="45676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598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76" rIns="91352" bIns="45676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8F666E-DE6A-4124-9A2B-54780538093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66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01" rIns="91206" bIns="45601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01" rIns="91206" bIns="45601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1500"/>
            <a:ext cx="560705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01" rIns="91206" bIns="45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01" rIns="91206" bIns="45601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598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01" rIns="91206" bIns="45601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D46D9F-2F5C-4A36-8603-FF3F8FDCF05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85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lawterd:Desktop:Willis_PPT:art:willis_title_logo_wh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2.xml"/><Relationship Id="rId21" Type="http://schemas.openxmlformats.org/officeDocument/2006/relationships/image" Target="../media/image3.png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chart" Target="../charts/chart3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chart" Target="../charts/chart2.xml"/><Relationship Id="rId10" Type="http://schemas.openxmlformats.org/officeDocument/2006/relationships/tags" Target="../tags/tag9.xml"/><Relationship Id="rId19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chart" Target="../charts/chart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Macintosh HD:Users:lawterd:Desktop:Willis_PPT:art:willis_title_logo_wh.png"/>
          <p:cNvPicPr>
            <a:picLocks noChangeAspect="1" noChangeArrowheads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5314950"/>
            <a:ext cx="18319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" y="0"/>
            <a:ext cx="9119676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62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45564"/>
          </a:xfrm>
          <a:prstGeom prst="rect">
            <a:avLst/>
          </a:prstGeom>
        </p:spPr>
      </p:pic>
      <p:sp>
        <p:nvSpPr>
          <p:cNvPr id="21" name="Line 20"/>
          <p:cNvSpPr>
            <a:spLocks noChangeShapeType="1"/>
          </p:cNvSpPr>
          <p:nvPr userDrawn="1"/>
        </p:nvSpPr>
        <p:spPr bwMode="auto">
          <a:xfrm>
            <a:off x="227013" y="6165304"/>
            <a:ext cx="8670925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Line 20"/>
          <p:cNvSpPr>
            <a:spLocks noChangeShapeType="1"/>
          </p:cNvSpPr>
          <p:nvPr userDrawn="1"/>
        </p:nvSpPr>
        <p:spPr bwMode="auto">
          <a:xfrm>
            <a:off x="2267744" y="1196752"/>
            <a:ext cx="4680520" cy="0"/>
          </a:xfrm>
          <a:prstGeom prst="lin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764704"/>
            <a:ext cx="5328592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500" b="0" cap="all">
                <a:solidFill>
                  <a:srgbClr val="6798D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0625" y="1772816"/>
            <a:ext cx="8797313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3"/>
          <a:stretch/>
        </p:blipFill>
        <p:spPr>
          <a:xfrm>
            <a:off x="100626" y="6240142"/>
            <a:ext cx="770744" cy="54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fld id="{E216E9FD-9B48-4A7A-9049-E0C5FC703893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53"/>
            <a:ext cx="2895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3"/>
            <a:ext cx="2133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fld id="{14601C41-727E-411C-BF2B-5E3EE0290C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8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2"/>
          <p:cNvSpPr>
            <a:spLocks noChangeShapeType="1"/>
          </p:cNvSpPr>
          <p:nvPr userDrawn="1"/>
        </p:nvSpPr>
        <p:spPr bwMode="auto">
          <a:xfrm>
            <a:off x="227013" y="811213"/>
            <a:ext cx="86709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227013" y="6224588"/>
            <a:ext cx="8670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03975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720137" cy="668338"/>
          </a:xfrm>
          <a:ln>
            <a:noFill/>
          </a:ln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38114" y="1500996"/>
            <a:ext cx="8745536" cy="414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3A60"/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5413" y="863321"/>
            <a:ext cx="8720137" cy="438150"/>
          </a:xfrm>
        </p:spPr>
        <p:txBody>
          <a:bodyPr/>
          <a:lstStyle>
            <a:lvl1pPr>
              <a:defRPr>
                <a:solidFill>
                  <a:srgbClr val="B0A34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681322" y="652850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A60568E0-925A-4065-A470-34DF273A9980}" type="slidenum">
              <a:rPr lang="en-US" sz="1000" u="none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en-US" sz="1000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52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52" y="6179975"/>
            <a:ext cx="1009650" cy="4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299" y="3825875"/>
            <a:ext cx="7027285" cy="1362075"/>
          </a:xfrm>
        </p:spPr>
        <p:txBody>
          <a:bodyPr anchor="t"/>
          <a:lstStyle>
            <a:lvl1pPr algn="l">
              <a:defRPr sz="4000" b="1" cap="all">
                <a:solidFill>
                  <a:srgbClr val="914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8299" y="2325688"/>
            <a:ext cx="70272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3A6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302"/>
            <a:ext cx="1396691" cy="338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67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2"/>
          <p:cNvSpPr>
            <a:spLocks noChangeShapeType="1"/>
          </p:cNvSpPr>
          <p:nvPr userDrawn="1"/>
        </p:nvSpPr>
        <p:spPr bwMode="auto">
          <a:xfrm>
            <a:off x="227013" y="811213"/>
            <a:ext cx="86709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Line 20"/>
          <p:cNvSpPr>
            <a:spLocks noChangeShapeType="1"/>
          </p:cNvSpPr>
          <p:nvPr userDrawn="1"/>
        </p:nvSpPr>
        <p:spPr bwMode="auto">
          <a:xfrm>
            <a:off x="227013" y="6224588"/>
            <a:ext cx="8670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113" y="1500994"/>
            <a:ext cx="4330700" cy="4171621"/>
          </a:xfrm>
        </p:spPr>
        <p:txBody>
          <a:bodyPr/>
          <a:lstStyle>
            <a:lvl1pPr>
              <a:defRPr sz="1400"/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 marL="1166813" indent="-2286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572000" y="1500994"/>
            <a:ext cx="4330700" cy="4171621"/>
          </a:xfrm>
        </p:spPr>
        <p:txBody>
          <a:bodyPr/>
          <a:lstStyle>
            <a:lvl1pPr>
              <a:defRPr sz="1400"/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 marL="1166813" indent="-2286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03975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720137" cy="6683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5413" y="863321"/>
            <a:ext cx="8720137" cy="438150"/>
          </a:xfrm>
        </p:spPr>
        <p:txBody>
          <a:bodyPr/>
          <a:lstStyle>
            <a:lvl1pPr>
              <a:defRPr>
                <a:solidFill>
                  <a:srgbClr val="B0A34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681322" y="652850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A60568E0-925A-4065-A470-34DF273A9980}" type="slidenum">
              <a:rPr lang="en-US" sz="1000" u="none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en-US" sz="1000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81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31775" y="1506538"/>
            <a:ext cx="4203700" cy="268287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>
                <a:solidFill>
                  <a:schemeClr val="bg1"/>
                </a:solidFill>
                <a:latin typeface="Arial" charset="0"/>
              </a:rPr>
              <a:t>HEADING HERE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4705350" y="1506538"/>
            <a:ext cx="4178300" cy="268287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>
                <a:solidFill>
                  <a:schemeClr val="bg1"/>
                </a:solidFill>
                <a:latin typeface="Arial" charset="0"/>
              </a:rPr>
              <a:t>HEADING HERE</a:t>
            </a:r>
          </a:p>
        </p:txBody>
      </p:sp>
      <p:sp>
        <p:nvSpPr>
          <p:cNvPr id="5" name="Content Placeholder 2"/>
          <p:cNvSpPr txBox="1">
            <a:spLocks/>
          </p:cNvSpPr>
          <p:nvPr userDrawn="1"/>
        </p:nvSpPr>
        <p:spPr bwMode="auto">
          <a:xfrm>
            <a:off x="231775" y="1779588"/>
            <a:ext cx="4203700" cy="38576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u="none" dirty="0" smtClean="0"/>
              <a:t>Click to edit Master text styles</a:t>
            </a:r>
          </a:p>
          <a:p>
            <a:pPr lvl="1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Second level</a:t>
            </a:r>
          </a:p>
          <a:p>
            <a:pPr lvl="2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Third level</a:t>
            </a:r>
          </a:p>
          <a:p>
            <a:pPr lvl="3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Fourth level</a:t>
            </a:r>
          </a:p>
        </p:txBody>
      </p:sp>
      <p:sp>
        <p:nvSpPr>
          <p:cNvPr id="6" name="Content Placeholder 3"/>
          <p:cNvSpPr txBox="1">
            <a:spLocks/>
          </p:cNvSpPr>
          <p:nvPr userDrawn="1"/>
        </p:nvSpPr>
        <p:spPr bwMode="auto">
          <a:xfrm>
            <a:off x="4705350" y="1779588"/>
            <a:ext cx="4178300" cy="38576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u="none" dirty="0" smtClean="0"/>
              <a:t>Click to edit Master text styles</a:t>
            </a:r>
          </a:p>
          <a:p>
            <a:pPr lvl="1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Second level</a:t>
            </a:r>
          </a:p>
          <a:p>
            <a:pPr lvl="2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Third level</a:t>
            </a:r>
          </a:p>
          <a:p>
            <a:pPr lvl="3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Fourth level</a:t>
            </a:r>
          </a:p>
          <a:p>
            <a:pPr>
              <a:defRPr/>
            </a:pPr>
            <a:endParaRPr lang="en-GB" u="none" dirty="0"/>
          </a:p>
        </p:txBody>
      </p:sp>
      <p:sp>
        <p:nvSpPr>
          <p:cNvPr id="7" name="Line 22"/>
          <p:cNvSpPr>
            <a:spLocks noChangeShapeType="1"/>
          </p:cNvSpPr>
          <p:nvPr userDrawn="1"/>
        </p:nvSpPr>
        <p:spPr bwMode="auto">
          <a:xfrm>
            <a:off x="227013" y="811213"/>
            <a:ext cx="86709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227013" y="6224588"/>
            <a:ext cx="8670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03975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720137" cy="6683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5413" y="863321"/>
            <a:ext cx="8720137" cy="438150"/>
          </a:xfrm>
        </p:spPr>
        <p:txBody>
          <a:bodyPr/>
          <a:lstStyle>
            <a:lvl1pPr>
              <a:defRPr>
                <a:solidFill>
                  <a:srgbClr val="B0A34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681322" y="652850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A60568E0-925A-4065-A470-34DF273A9980}" type="slidenum">
              <a:rPr lang="en-US" sz="1000" u="none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en-US" sz="1000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23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2"/>
          <p:cNvSpPr>
            <a:spLocks noChangeShapeType="1"/>
          </p:cNvSpPr>
          <p:nvPr userDrawn="1"/>
        </p:nvSpPr>
        <p:spPr bwMode="auto">
          <a:xfrm>
            <a:off x="227013" y="811213"/>
            <a:ext cx="86709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Line 20"/>
          <p:cNvSpPr>
            <a:spLocks noChangeShapeType="1"/>
          </p:cNvSpPr>
          <p:nvPr userDrawn="1"/>
        </p:nvSpPr>
        <p:spPr bwMode="auto">
          <a:xfrm>
            <a:off x="227013" y="6224588"/>
            <a:ext cx="8670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03975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5413" y="863321"/>
            <a:ext cx="8720137" cy="438150"/>
          </a:xfrm>
        </p:spPr>
        <p:txBody>
          <a:bodyPr/>
          <a:lstStyle>
            <a:lvl1pPr>
              <a:defRPr>
                <a:solidFill>
                  <a:srgbClr val="B0A34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720137" cy="6683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231775" y="1506538"/>
            <a:ext cx="4203700" cy="288925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>
                <a:solidFill>
                  <a:schemeClr val="bg1"/>
                </a:solidFill>
                <a:latin typeface="Arial" charset="0"/>
              </a:rPr>
              <a:t>HEADING HERE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705350" y="1506538"/>
            <a:ext cx="4178300" cy="288925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>
                <a:solidFill>
                  <a:schemeClr val="bg1"/>
                </a:solidFill>
                <a:latin typeface="Arial" charset="0"/>
              </a:rPr>
              <a:t>HEADING HERE</a:t>
            </a:r>
          </a:p>
        </p:txBody>
      </p:sp>
      <p:sp>
        <p:nvSpPr>
          <p:cNvPr id="15" name="Content Placeholder 2"/>
          <p:cNvSpPr txBox="1">
            <a:spLocks/>
          </p:cNvSpPr>
          <p:nvPr userDrawn="1"/>
        </p:nvSpPr>
        <p:spPr bwMode="auto">
          <a:xfrm>
            <a:off x="231775" y="1804988"/>
            <a:ext cx="4203700" cy="17065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u="none" dirty="0" smtClean="0"/>
              <a:t>Click to edit Master text styles</a:t>
            </a:r>
          </a:p>
          <a:p>
            <a:pPr lvl="1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Second level</a:t>
            </a:r>
          </a:p>
          <a:p>
            <a:pPr lvl="2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Third level</a:t>
            </a:r>
          </a:p>
          <a:p>
            <a:pPr lvl="3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Fourth level</a:t>
            </a:r>
          </a:p>
        </p:txBody>
      </p:sp>
      <p:sp>
        <p:nvSpPr>
          <p:cNvPr id="16" name="Content Placeholder 3"/>
          <p:cNvSpPr txBox="1">
            <a:spLocks/>
          </p:cNvSpPr>
          <p:nvPr userDrawn="1"/>
        </p:nvSpPr>
        <p:spPr bwMode="auto">
          <a:xfrm>
            <a:off x="4705350" y="1804988"/>
            <a:ext cx="4178300" cy="17065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u="none" dirty="0" smtClean="0"/>
              <a:t>Click to edit Master text styles</a:t>
            </a:r>
          </a:p>
          <a:p>
            <a:pPr lvl="1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Second level</a:t>
            </a:r>
          </a:p>
          <a:p>
            <a:pPr lvl="2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Third level</a:t>
            </a:r>
          </a:p>
          <a:p>
            <a:pPr lvl="3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Fourth level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31775" y="3657600"/>
            <a:ext cx="4203700" cy="288925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>
                <a:solidFill>
                  <a:schemeClr val="bg1"/>
                </a:solidFill>
                <a:latin typeface="Arial" charset="0"/>
              </a:rPr>
              <a:t>HEADING HERE</a:t>
            </a: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4705350" y="3657600"/>
            <a:ext cx="4178300" cy="288925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>
                <a:solidFill>
                  <a:schemeClr val="bg1"/>
                </a:solidFill>
                <a:latin typeface="Arial" charset="0"/>
              </a:rPr>
              <a:t>HEADING HERE</a:t>
            </a:r>
          </a:p>
        </p:txBody>
      </p:sp>
      <p:sp>
        <p:nvSpPr>
          <p:cNvPr id="19" name="Content Placeholder 2"/>
          <p:cNvSpPr txBox="1">
            <a:spLocks/>
          </p:cNvSpPr>
          <p:nvPr userDrawn="1"/>
        </p:nvSpPr>
        <p:spPr bwMode="auto">
          <a:xfrm>
            <a:off x="231775" y="3948113"/>
            <a:ext cx="4203700" cy="17065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u="none" dirty="0" smtClean="0"/>
              <a:t>Click to edit Master text styles</a:t>
            </a:r>
          </a:p>
          <a:p>
            <a:pPr lvl="1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Second level</a:t>
            </a:r>
          </a:p>
          <a:p>
            <a:pPr lvl="2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Third level</a:t>
            </a:r>
          </a:p>
          <a:p>
            <a:pPr lvl="3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Fourth level</a:t>
            </a:r>
          </a:p>
        </p:txBody>
      </p:sp>
      <p:sp>
        <p:nvSpPr>
          <p:cNvPr id="20" name="Content Placeholder 3"/>
          <p:cNvSpPr txBox="1">
            <a:spLocks/>
          </p:cNvSpPr>
          <p:nvPr userDrawn="1"/>
        </p:nvSpPr>
        <p:spPr bwMode="auto">
          <a:xfrm>
            <a:off x="4705350" y="3948113"/>
            <a:ext cx="4178300" cy="17065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u="none" dirty="0" smtClean="0"/>
              <a:t>Click to edit Master text styles</a:t>
            </a:r>
          </a:p>
          <a:p>
            <a:pPr lvl="1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Second level</a:t>
            </a:r>
          </a:p>
          <a:p>
            <a:pPr lvl="2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Third level</a:t>
            </a:r>
          </a:p>
          <a:p>
            <a:pPr lvl="3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Fourth level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8681322" y="652850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A60568E0-925A-4065-A470-34DF273A9980}" type="slidenum">
              <a:rPr lang="en-US" sz="1000" u="none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en-US" sz="1000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68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2"/>
          <p:cNvSpPr>
            <a:spLocks noChangeShapeType="1"/>
          </p:cNvSpPr>
          <p:nvPr userDrawn="1"/>
        </p:nvSpPr>
        <p:spPr bwMode="auto">
          <a:xfrm>
            <a:off x="227013" y="811213"/>
            <a:ext cx="86709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Line 20"/>
          <p:cNvSpPr>
            <a:spLocks noChangeShapeType="1"/>
          </p:cNvSpPr>
          <p:nvPr userDrawn="1"/>
        </p:nvSpPr>
        <p:spPr bwMode="auto">
          <a:xfrm>
            <a:off x="227013" y="6224588"/>
            <a:ext cx="8670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03975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5413" y="863321"/>
            <a:ext cx="8720137" cy="438150"/>
          </a:xfrm>
        </p:spPr>
        <p:txBody>
          <a:bodyPr/>
          <a:lstStyle>
            <a:lvl1pPr>
              <a:defRPr>
                <a:solidFill>
                  <a:srgbClr val="B0A34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720137" cy="6683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36838228"/>
              </p:ext>
            </p:extLst>
          </p:nvPr>
        </p:nvGraphicFramePr>
        <p:xfrm>
          <a:off x="231775" y="1503363"/>
          <a:ext cx="8651875" cy="15922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0375"/>
                <a:gridCol w="1730375"/>
                <a:gridCol w="1730375"/>
                <a:gridCol w="1730375"/>
                <a:gridCol w="1730375"/>
              </a:tblGrid>
              <a:tr h="318452">
                <a:tc>
                  <a:txBody>
                    <a:bodyPr/>
                    <a:lstStyle/>
                    <a:p>
                      <a:r>
                        <a:rPr lang="en-GB" sz="1200" b="1" u="none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HEADING 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14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none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HEADING 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14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none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HEADING 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14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none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HEADING 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14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none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HEADING 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14060"/>
                    </a:solidFill>
                  </a:tcPr>
                </a:tc>
              </a:tr>
              <a:tr h="318452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52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52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52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8681322" y="652850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A60568E0-925A-4065-A470-34DF273A9980}" type="slidenum">
              <a:rPr lang="en-US" sz="1000" u="none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en-US" sz="1000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6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" name="think-cell Slide" r:id="rId19" imgW="360" imgH="360" progId="TCLayout.ActiveDocument.1">
                  <p:embed/>
                </p:oleObj>
              </mc:Choice>
              <mc:Fallback>
                <p:oleObj name="think-cell Slide" r:id="rId19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236538" y="811213"/>
            <a:ext cx="8670925" cy="0"/>
          </a:xfrm>
          <a:prstGeom prst="line">
            <a:avLst/>
          </a:prstGeom>
          <a:noFill/>
          <a:ln w="25400">
            <a:solidFill>
              <a:srgbClr val="C7B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236538" y="6224588"/>
            <a:ext cx="8670925" cy="0"/>
          </a:xfrm>
          <a:prstGeom prst="line">
            <a:avLst/>
          </a:prstGeom>
          <a:noFill/>
          <a:ln w="15875">
            <a:solidFill>
              <a:srgbClr val="C7B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236538" y="0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u="none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" name="McK 3. Unit of measure" hidden="1"/>
          <p:cNvSpPr txBox="1">
            <a:spLocks noChangeArrowheads="1"/>
          </p:cNvSpPr>
          <p:nvPr/>
        </p:nvSpPr>
        <p:spPr bwMode="auto">
          <a:xfrm>
            <a:off x="236538" y="835025"/>
            <a:ext cx="86709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u="none" dirty="0" smtClean="0">
                <a:solidFill>
                  <a:srgbClr val="808080"/>
                </a:solidFill>
                <a:latin typeface="Arial"/>
                <a:cs typeface="+mn-cs"/>
              </a:rPr>
              <a:t>Unit of measure</a:t>
            </a:r>
          </a:p>
        </p:txBody>
      </p:sp>
      <p:grpSp>
        <p:nvGrpSpPr>
          <p:cNvPr id="11" name="McK Slide Elements" hidden="1"/>
          <p:cNvGrpSpPr>
            <a:grpSpLocks/>
          </p:cNvGrpSpPr>
          <p:nvPr/>
        </p:nvGrpSpPr>
        <p:grpSpPr bwMode="auto">
          <a:xfrm>
            <a:off x="236538" y="5767388"/>
            <a:ext cx="8670925" cy="381000"/>
            <a:chOff x="75" y="3914"/>
            <a:chExt cx="5385" cy="235"/>
          </a:xfrm>
        </p:grpSpPr>
        <p:sp>
          <p:nvSpPr>
            <p:cNvPr id="12" name="McK 4. Footnote"/>
            <p:cNvSpPr txBox="1">
              <a:spLocks noChangeArrowheads="1"/>
            </p:cNvSpPr>
            <p:nvPr/>
          </p:nvSpPr>
          <p:spPr bwMode="auto">
            <a:xfrm>
              <a:off x="75" y="3914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u="none" dirty="0" smtClean="0">
                  <a:solidFill>
                    <a:srgbClr val="132647"/>
                  </a:solidFill>
                  <a:latin typeface="Arial"/>
                  <a:cs typeface="+mn-cs"/>
                </a:rPr>
                <a:t>1 Footnote</a:t>
              </a:r>
            </a:p>
          </p:txBody>
        </p:sp>
        <p:sp>
          <p:nvSpPr>
            <p:cNvPr id="13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469900" indent="-469900" defTabSz="912813">
                <a:tabLst>
                  <a:tab pos="623888" algn="l"/>
                </a:tabLst>
              </a:pPr>
              <a:r>
                <a:rPr lang="en-US" sz="1000" u="none">
                  <a:solidFill>
                    <a:srgbClr val="132647"/>
                  </a:solidFill>
                </a:rPr>
                <a:t>Source: Source</a:t>
              </a:r>
            </a:p>
          </p:txBody>
        </p:sp>
      </p:grpSp>
      <p:grpSp>
        <p:nvGrpSpPr>
          <p:cNvPr id="14" name="ACET" hidden="1"/>
          <p:cNvGrpSpPr>
            <a:grpSpLocks/>
          </p:cNvGrpSpPr>
          <p:nvPr/>
        </p:nvGrpSpPr>
        <p:grpSpPr bwMode="auto">
          <a:xfrm>
            <a:off x="1482725" y="2195513"/>
            <a:ext cx="4389438" cy="517525"/>
            <a:chOff x="915" y="710"/>
            <a:chExt cx="2686" cy="320"/>
          </a:xfrm>
        </p:grpSpPr>
        <p:cxnSp>
          <p:nvCxnSpPr>
            <p:cNvPr id="15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u="none">
                  <a:solidFill>
                    <a:srgbClr val="132647"/>
                  </a:solidFill>
                </a:rPr>
                <a:t>Title</a:t>
              </a:r>
            </a:p>
            <a:p>
              <a:r>
                <a:rPr lang="en-US" sz="1600" u="none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LegendBoxes" hidden="1"/>
          <p:cNvGrpSpPr>
            <a:grpSpLocks/>
          </p:cNvGrpSpPr>
          <p:nvPr/>
        </p:nvGrpSpPr>
        <p:grpSpPr bwMode="auto">
          <a:xfrm>
            <a:off x="8143875" y="884238"/>
            <a:ext cx="763588" cy="996950"/>
            <a:chOff x="4936" y="176"/>
            <a:chExt cx="481" cy="628"/>
          </a:xfrm>
        </p:grpSpPr>
        <p:sp>
          <p:nvSpPr>
            <p:cNvPr id="18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19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00" u="none">
                <a:solidFill>
                  <a:srgbClr val="132647"/>
                </a:solidFill>
              </a:endParaRPr>
            </a:p>
          </p:txBody>
        </p:sp>
        <p:sp>
          <p:nvSpPr>
            <p:cNvPr id="20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21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00" u="none">
                <a:solidFill>
                  <a:srgbClr val="132647"/>
                </a:solidFill>
              </a:endParaRPr>
            </a:p>
          </p:txBody>
        </p:sp>
        <p:sp>
          <p:nvSpPr>
            <p:cNvPr id="22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23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00" u="none">
                <a:solidFill>
                  <a:srgbClr val="132647"/>
                </a:solidFill>
              </a:endParaRPr>
            </a:p>
          </p:txBody>
        </p:sp>
        <p:sp>
          <p:nvSpPr>
            <p:cNvPr id="24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25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00" u="none">
                <a:solidFill>
                  <a:srgbClr val="132647"/>
                </a:solidFill>
              </a:endParaRPr>
            </a:p>
          </p:txBody>
        </p:sp>
      </p:grpSp>
      <p:grpSp>
        <p:nvGrpSpPr>
          <p:cNvPr id="26" name="LegendLines" hidden="1"/>
          <p:cNvGrpSpPr>
            <a:grpSpLocks/>
          </p:cNvGrpSpPr>
          <p:nvPr/>
        </p:nvGrpSpPr>
        <p:grpSpPr bwMode="auto">
          <a:xfrm>
            <a:off x="7835900" y="884238"/>
            <a:ext cx="1071563" cy="730250"/>
            <a:chOff x="4750" y="176"/>
            <a:chExt cx="675" cy="460"/>
          </a:xfrm>
        </p:grpSpPr>
        <p:sp>
          <p:nvSpPr>
            <p:cNvPr id="27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00" u="none">
                <a:solidFill>
                  <a:srgbClr val="132647"/>
                </a:solidFill>
                <a:latin typeface="Arial"/>
                <a:cs typeface="+mn-cs"/>
              </a:endParaRPr>
            </a:p>
          </p:txBody>
        </p:sp>
        <p:sp>
          <p:nvSpPr>
            <p:cNvPr id="28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00" u="none">
                <a:solidFill>
                  <a:srgbClr val="132647"/>
                </a:solidFill>
                <a:latin typeface="Arial"/>
                <a:cs typeface="+mn-cs"/>
              </a:endParaRPr>
            </a:p>
          </p:txBody>
        </p:sp>
        <p:sp>
          <p:nvSpPr>
            <p:cNvPr id="29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00" u="none">
                <a:solidFill>
                  <a:srgbClr val="132647"/>
                </a:solidFill>
                <a:latin typeface="Arial"/>
                <a:cs typeface="+mn-cs"/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</p:grpSp>
      <p:grpSp>
        <p:nvGrpSpPr>
          <p:cNvPr id="33" name="McKSticker" hidden="1"/>
          <p:cNvGrpSpPr>
            <a:grpSpLocks/>
          </p:cNvGrpSpPr>
          <p:nvPr/>
        </p:nvGrpSpPr>
        <p:grpSpPr bwMode="auto">
          <a:xfrm>
            <a:off x="7840663" y="884238"/>
            <a:ext cx="1066800" cy="212725"/>
            <a:chOff x="7673880" y="285750"/>
            <a:chExt cx="1066895" cy="212366"/>
          </a:xfrm>
        </p:grpSpPr>
        <p:sp>
          <p:nvSpPr>
            <p:cNvPr id="34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5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" name="LegendMoons" hidden="1"/>
          <p:cNvGrpSpPr>
            <a:grpSpLocks/>
          </p:cNvGrpSpPr>
          <p:nvPr/>
        </p:nvGrpSpPr>
        <p:grpSpPr bwMode="auto">
          <a:xfrm>
            <a:off x="8077200" y="884238"/>
            <a:ext cx="830263" cy="1306512"/>
            <a:chOff x="6655594" y="273840"/>
            <a:chExt cx="830430" cy="1306516"/>
          </a:xfrm>
        </p:grpSpPr>
        <p:grpSp>
          <p:nvGrpSpPr>
            <p:cNvPr id="38" name="MoonLegend1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6" name="Oval 38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7" name="Arc 39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39" name="MoonLegend2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4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5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0" name="MoonLegend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1" name="MoonLegend5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0" name="Oval 50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1" name="Oval 5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42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43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44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45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46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8" name="Oval 109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49" name="Arc 110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</p:grpSp>
      </p:grpSp>
      <p:sp>
        <p:nvSpPr>
          <p:cNvPr id="58" name="Line 22"/>
          <p:cNvSpPr>
            <a:spLocks noChangeShapeType="1"/>
          </p:cNvSpPr>
          <p:nvPr userDrawn="1"/>
        </p:nvSpPr>
        <p:spPr bwMode="auto">
          <a:xfrm>
            <a:off x="227013" y="811213"/>
            <a:ext cx="86709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20"/>
          <p:cNvSpPr>
            <a:spLocks noChangeShapeType="1"/>
          </p:cNvSpPr>
          <p:nvPr userDrawn="1"/>
        </p:nvSpPr>
        <p:spPr bwMode="auto">
          <a:xfrm>
            <a:off x="227013" y="6224588"/>
            <a:ext cx="8670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" name="Picture 2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03975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5413" y="863321"/>
            <a:ext cx="8720137" cy="438150"/>
          </a:xfrm>
        </p:spPr>
        <p:txBody>
          <a:bodyPr/>
          <a:lstStyle>
            <a:lvl1pPr>
              <a:defRPr>
                <a:solidFill>
                  <a:srgbClr val="B0A34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720137" cy="6683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8" name="Content Placeholder 2"/>
          <p:cNvSpPr txBox="1">
            <a:spLocks/>
          </p:cNvSpPr>
          <p:nvPr userDrawn="1"/>
        </p:nvSpPr>
        <p:spPr bwMode="auto">
          <a:xfrm>
            <a:off x="231775" y="1779588"/>
            <a:ext cx="4203700" cy="41624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US" u="none" dirty="0" smtClean="0"/>
          </a:p>
        </p:txBody>
      </p:sp>
      <p:graphicFrame>
        <p:nvGraphicFramePr>
          <p:cNvPr id="69" name="Chart 68"/>
          <p:cNvGraphicFramePr/>
          <p:nvPr userDrawn="1">
            <p:extLst>
              <p:ext uri="{D42A27DB-BD31-4B8C-83A1-F6EECF244321}">
                <p14:modId xmlns:p14="http://schemas.microsoft.com/office/powerpoint/2010/main" val="1706081408"/>
              </p:ext>
            </p:extLst>
          </p:nvPr>
        </p:nvGraphicFramePr>
        <p:xfrm>
          <a:off x="327422" y="2138363"/>
          <a:ext cx="4012406" cy="267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70" name="Rectangle 69"/>
          <p:cNvSpPr/>
          <p:nvPr userDrawn="1"/>
        </p:nvSpPr>
        <p:spPr bwMode="auto">
          <a:xfrm>
            <a:off x="231775" y="1506538"/>
            <a:ext cx="4203700" cy="268287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 smtClean="0">
                <a:solidFill>
                  <a:schemeClr val="bg1"/>
                </a:solidFill>
                <a:latin typeface="Arial" charset="0"/>
              </a:rPr>
              <a:t>PIE CHART</a:t>
            </a:r>
            <a:endParaRPr lang="en-GB" sz="105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" name="Rectangle 70"/>
          <p:cNvSpPr/>
          <p:nvPr userDrawn="1"/>
        </p:nvSpPr>
        <p:spPr bwMode="auto">
          <a:xfrm>
            <a:off x="4705350" y="1506538"/>
            <a:ext cx="4178300" cy="268287"/>
          </a:xfrm>
          <a:prstGeom prst="rect">
            <a:avLst/>
          </a:prstGeom>
          <a:solidFill>
            <a:srgbClr val="914060"/>
          </a:solidFill>
          <a:ln w="6350" cap="flat" cmpd="sng" algn="ctr">
            <a:solidFill>
              <a:srgbClr val="914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 smtClean="0">
                <a:solidFill>
                  <a:schemeClr val="bg1"/>
                </a:solidFill>
                <a:latin typeface="Arial" charset="0"/>
              </a:rPr>
              <a:t>STACKED COLUMN CHART</a:t>
            </a:r>
            <a:endParaRPr lang="en-GB" sz="105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2" name="Content Placeholder 3"/>
          <p:cNvSpPr txBox="1">
            <a:spLocks/>
          </p:cNvSpPr>
          <p:nvPr userDrawn="1"/>
        </p:nvSpPr>
        <p:spPr bwMode="auto">
          <a:xfrm>
            <a:off x="4705350" y="1779589"/>
            <a:ext cx="4178300" cy="18589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GB" sz="1200" u="none" dirty="0"/>
          </a:p>
        </p:txBody>
      </p:sp>
      <p:graphicFrame>
        <p:nvGraphicFramePr>
          <p:cNvPr id="73" name="Chart 72"/>
          <p:cNvGraphicFramePr/>
          <p:nvPr userDrawn="1">
            <p:extLst>
              <p:ext uri="{D42A27DB-BD31-4B8C-83A1-F6EECF244321}">
                <p14:modId xmlns:p14="http://schemas.microsoft.com/office/powerpoint/2010/main" val="2153779701"/>
              </p:ext>
            </p:extLst>
          </p:nvPr>
        </p:nvGraphicFramePr>
        <p:xfrm>
          <a:off x="4721225" y="1822450"/>
          <a:ext cx="4012406" cy="174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74" name="Rectangle 73"/>
          <p:cNvSpPr/>
          <p:nvPr userDrawn="1"/>
        </p:nvSpPr>
        <p:spPr bwMode="auto">
          <a:xfrm>
            <a:off x="4705350" y="3810000"/>
            <a:ext cx="4178300" cy="268287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 smtClean="0">
                <a:solidFill>
                  <a:schemeClr val="bg1"/>
                </a:solidFill>
                <a:latin typeface="Arial" charset="0"/>
              </a:rPr>
              <a:t>LINE CHART</a:t>
            </a:r>
            <a:endParaRPr lang="en-GB" sz="105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5" name="Content Placeholder 3"/>
          <p:cNvSpPr txBox="1">
            <a:spLocks/>
          </p:cNvSpPr>
          <p:nvPr userDrawn="1"/>
        </p:nvSpPr>
        <p:spPr bwMode="auto">
          <a:xfrm>
            <a:off x="4705350" y="4083051"/>
            <a:ext cx="4178300" cy="18589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GB" sz="1200" u="none" dirty="0"/>
          </a:p>
        </p:txBody>
      </p:sp>
      <p:graphicFrame>
        <p:nvGraphicFramePr>
          <p:cNvPr id="76" name="Chart 75"/>
          <p:cNvGraphicFramePr/>
          <p:nvPr userDrawn="1">
            <p:extLst>
              <p:ext uri="{D42A27DB-BD31-4B8C-83A1-F6EECF244321}">
                <p14:modId xmlns:p14="http://schemas.microsoft.com/office/powerpoint/2010/main" val="2236592217"/>
              </p:ext>
            </p:extLst>
          </p:nvPr>
        </p:nvGraphicFramePr>
        <p:xfrm>
          <a:off x="4705350" y="4192588"/>
          <a:ext cx="4012406" cy="174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77" name="Rectangle 76"/>
          <p:cNvSpPr/>
          <p:nvPr userDrawn="1"/>
        </p:nvSpPr>
        <p:spPr>
          <a:xfrm>
            <a:off x="8681322" y="652850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A60568E0-925A-4065-A470-34DF273A9980}" type="slidenum">
              <a:rPr lang="en-US" sz="1000" u="none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en-US" sz="1000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18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2"/>
          <p:cNvSpPr>
            <a:spLocks noChangeShapeType="1"/>
          </p:cNvSpPr>
          <p:nvPr userDrawn="1"/>
        </p:nvSpPr>
        <p:spPr bwMode="auto">
          <a:xfrm>
            <a:off x="236538" y="811213"/>
            <a:ext cx="8670925" cy="0"/>
          </a:xfrm>
          <a:prstGeom prst="line">
            <a:avLst/>
          </a:prstGeom>
          <a:noFill/>
          <a:ln w="25400">
            <a:solidFill>
              <a:srgbClr val="C7B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236538" y="6224588"/>
            <a:ext cx="8670925" cy="0"/>
          </a:xfrm>
          <a:prstGeom prst="line">
            <a:avLst/>
          </a:prstGeom>
          <a:noFill/>
          <a:ln w="15875">
            <a:solidFill>
              <a:srgbClr val="C7B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22"/>
          <p:cNvSpPr>
            <a:spLocks noChangeShapeType="1"/>
          </p:cNvSpPr>
          <p:nvPr userDrawn="1"/>
        </p:nvSpPr>
        <p:spPr bwMode="auto">
          <a:xfrm>
            <a:off x="227013" y="811213"/>
            <a:ext cx="86709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20"/>
          <p:cNvSpPr>
            <a:spLocks noChangeShapeType="1"/>
          </p:cNvSpPr>
          <p:nvPr userDrawn="1"/>
        </p:nvSpPr>
        <p:spPr bwMode="auto">
          <a:xfrm>
            <a:off x="227013" y="6224588"/>
            <a:ext cx="8670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03975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5413" y="863321"/>
            <a:ext cx="8720137" cy="438150"/>
          </a:xfrm>
        </p:spPr>
        <p:txBody>
          <a:bodyPr/>
          <a:lstStyle>
            <a:lvl1pPr>
              <a:defRPr>
                <a:solidFill>
                  <a:srgbClr val="B0A34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720137" cy="6683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>
            <a:stCxn id="12" idx="2"/>
            <a:endCxn id="18" idx="0"/>
          </p:cNvCxnSpPr>
          <p:nvPr userDrawn="1"/>
        </p:nvCxnSpPr>
        <p:spPr bwMode="auto">
          <a:xfrm>
            <a:off x="4609499" y="2509873"/>
            <a:ext cx="0" cy="1654622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ound Single Corner Rectangle 10"/>
          <p:cNvSpPr/>
          <p:nvPr userDrawn="1"/>
        </p:nvSpPr>
        <p:spPr>
          <a:xfrm>
            <a:off x="1523999" y="1680383"/>
            <a:ext cx="1980000" cy="829490"/>
          </a:xfrm>
          <a:prstGeom prst="round1Rect">
            <a:avLst/>
          </a:prstGeom>
          <a:solidFill>
            <a:srgbClr val="003A6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/>
            <a:r>
              <a:rPr lang="en-GB" sz="1100" b="1" u="none" dirty="0">
                <a:solidFill>
                  <a:schemeClr val="bg1"/>
                </a:solidFill>
                <a:latin typeface="+mn-lt"/>
                <a:cs typeface="Arial" pitchFamily="34" charset="0"/>
              </a:rPr>
              <a:t>Client Advocate</a:t>
            </a:r>
            <a:br>
              <a:rPr lang="en-GB" sz="1100" b="1" u="none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en-GB" sz="1100" b="1" u="none" dirty="0">
                <a:solidFill>
                  <a:schemeClr val="bg1"/>
                </a:solidFill>
                <a:latin typeface="+mn-lt"/>
                <a:cs typeface="Arial" pitchFamily="34" charset="0"/>
              </a:rPr>
              <a:t>John Smith</a:t>
            </a:r>
          </a:p>
        </p:txBody>
      </p:sp>
      <p:sp>
        <p:nvSpPr>
          <p:cNvPr id="12" name="Round Single Corner Rectangle 11"/>
          <p:cNvSpPr/>
          <p:nvPr userDrawn="1"/>
        </p:nvSpPr>
        <p:spPr>
          <a:xfrm>
            <a:off x="3619499" y="1680383"/>
            <a:ext cx="1980000" cy="829490"/>
          </a:xfrm>
          <a:prstGeom prst="round1Rect">
            <a:avLst/>
          </a:prstGeom>
          <a:solidFill>
            <a:srgbClr val="003A6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/>
            <a:r>
              <a:rPr lang="en-GB" sz="1100" b="1" u="none" dirty="0">
                <a:solidFill>
                  <a:schemeClr val="bg1"/>
                </a:solidFill>
                <a:latin typeface="+mn-lt"/>
                <a:cs typeface="Arial" pitchFamily="34" charset="0"/>
              </a:rPr>
              <a:t>Steering Board</a:t>
            </a:r>
          </a:p>
        </p:txBody>
      </p:sp>
      <p:sp>
        <p:nvSpPr>
          <p:cNvPr id="13" name="Round Single Corner Rectangle 12"/>
          <p:cNvSpPr/>
          <p:nvPr userDrawn="1"/>
        </p:nvSpPr>
        <p:spPr>
          <a:xfrm>
            <a:off x="5714998" y="1680383"/>
            <a:ext cx="1980000" cy="829490"/>
          </a:xfrm>
          <a:prstGeom prst="round1Rect">
            <a:avLst/>
          </a:prstGeom>
          <a:solidFill>
            <a:srgbClr val="003A6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/>
            <a:r>
              <a:rPr lang="en-GB" sz="1100" b="1" u="none" dirty="0">
                <a:solidFill>
                  <a:schemeClr val="bg1"/>
                </a:solidFill>
                <a:latin typeface="+mn-lt"/>
                <a:cs typeface="Arial" pitchFamily="34" charset="0"/>
              </a:rPr>
              <a:t>First level (Management)</a:t>
            </a:r>
          </a:p>
        </p:txBody>
      </p:sp>
      <p:sp>
        <p:nvSpPr>
          <p:cNvPr id="14" name="Round Single Corner Rectangle 13"/>
          <p:cNvSpPr/>
          <p:nvPr userDrawn="1"/>
        </p:nvSpPr>
        <p:spPr>
          <a:xfrm>
            <a:off x="1523999" y="2922439"/>
            <a:ext cx="1980000" cy="829490"/>
          </a:xfrm>
          <a:prstGeom prst="round1Rect">
            <a:avLst/>
          </a:prstGeom>
          <a:solidFill>
            <a:srgbClr val="914060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u="none" kern="1200" smtClean="0"/>
              <a:t>Various teams</a:t>
            </a:r>
            <a:endParaRPr lang="en-GB" sz="1100" u="none" kern="1200" dirty="0"/>
          </a:p>
        </p:txBody>
      </p:sp>
      <p:sp>
        <p:nvSpPr>
          <p:cNvPr id="15" name="Round Single Corner Rectangle 14"/>
          <p:cNvSpPr/>
          <p:nvPr userDrawn="1"/>
        </p:nvSpPr>
        <p:spPr>
          <a:xfrm>
            <a:off x="3619499" y="2922439"/>
            <a:ext cx="1980000" cy="829490"/>
          </a:xfrm>
          <a:prstGeom prst="round1Rect">
            <a:avLst/>
          </a:prstGeom>
          <a:solidFill>
            <a:srgbClr val="914060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u="none" kern="1200" dirty="0" smtClean="0"/>
              <a:t>Various teams</a:t>
            </a:r>
            <a:endParaRPr lang="en-GB" sz="1100" u="none" kern="1200" dirty="0"/>
          </a:p>
        </p:txBody>
      </p:sp>
      <p:sp>
        <p:nvSpPr>
          <p:cNvPr id="16" name="Round Single Corner Rectangle 15"/>
          <p:cNvSpPr/>
          <p:nvPr userDrawn="1"/>
        </p:nvSpPr>
        <p:spPr>
          <a:xfrm>
            <a:off x="5714998" y="2922439"/>
            <a:ext cx="1980000" cy="829490"/>
          </a:xfrm>
          <a:prstGeom prst="round1Rect">
            <a:avLst/>
          </a:prstGeom>
          <a:solidFill>
            <a:srgbClr val="914060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u="none" kern="1200" dirty="0" smtClean="0"/>
              <a:t>Various teams</a:t>
            </a:r>
            <a:endParaRPr lang="en-GB" sz="1100" u="none" kern="1200" dirty="0"/>
          </a:p>
        </p:txBody>
      </p:sp>
      <p:sp>
        <p:nvSpPr>
          <p:cNvPr id="17" name="Round Single Corner Rectangle 16"/>
          <p:cNvSpPr/>
          <p:nvPr userDrawn="1"/>
        </p:nvSpPr>
        <p:spPr>
          <a:xfrm>
            <a:off x="1523999" y="4164495"/>
            <a:ext cx="1980000" cy="829490"/>
          </a:xfrm>
          <a:prstGeom prst="round1Rect">
            <a:avLst/>
          </a:prstGeom>
          <a:solidFill>
            <a:srgbClr val="0071BD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u="none" kern="1200" dirty="0" smtClean="0"/>
              <a:t>Various teams</a:t>
            </a:r>
            <a:endParaRPr lang="en-GB" sz="1100" u="none" kern="1200" dirty="0"/>
          </a:p>
        </p:txBody>
      </p:sp>
      <p:sp>
        <p:nvSpPr>
          <p:cNvPr id="18" name="Round Single Corner Rectangle 17"/>
          <p:cNvSpPr/>
          <p:nvPr userDrawn="1"/>
        </p:nvSpPr>
        <p:spPr>
          <a:xfrm>
            <a:off x="3619499" y="4164495"/>
            <a:ext cx="1980000" cy="829490"/>
          </a:xfrm>
          <a:prstGeom prst="round1Rect">
            <a:avLst/>
          </a:prstGeom>
          <a:solidFill>
            <a:srgbClr val="0071BD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u="none" kern="1200" dirty="0" smtClean="0"/>
              <a:t>Various teams</a:t>
            </a:r>
            <a:endParaRPr lang="en-GB" sz="1100" u="none" kern="1200" dirty="0"/>
          </a:p>
        </p:txBody>
      </p:sp>
      <p:sp>
        <p:nvSpPr>
          <p:cNvPr id="19" name="Round Single Corner Rectangle 18"/>
          <p:cNvSpPr/>
          <p:nvPr userDrawn="1"/>
        </p:nvSpPr>
        <p:spPr>
          <a:xfrm>
            <a:off x="5714998" y="4164494"/>
            <a:ext cx="1980000" cy="829490"/>
          </a:xfrm>
          <a:prstGeom prst="round1Rect">
            <a:avLst/>
          </a:prstGeom>
          <a:solidFill>
            <a:srgbClr val="0071BD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u="none" kern="1200" dirty="0" smtClean="0"/>
              <a:t>Various teams</a:t>
            </a:r>
            <a:endParaRPr lang="en-GB" sz="1100" u="none" kern="1200" dirty="0"/>
          </a:p>
        </p:txBody>
      </p:sp>
      <p:cxnSp>
        <p:nvCxnSpPr>
          <p:cNvPr id="20" name="Elbow Connector 19"/>
          <p:cNvCxnSpPr>
            <a:stCxn id="16" idx="0"/>
            <a:endCxn id="12" idx="2"/>
          </p:cNvCxnSpPr>
          <p:nvPr userDrawn="1"/>
        </p:nvCxnSpPr>
        <p:spPr bwMode="auto">
          <a:xfrm rot="16200000" flipV="1">
            <a:off x="5450966" y="1668406"/>
            <a:ext cx="412566" cy="2095499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Elbow Connector 20"/>
          <p:cNvCxnSpPr>
            <a:stCxn id="15" idx="2"/>
            <a:endCxn id="17" idx="0"/>
          </p:cNvCxnSpPr>
          <p:nvPr userDrawn="1"/>
        </p:nvCxnSpPr>
        <p:spPr bwMode="auto">
          <a:xfrm rot="5400000">
            <a:off x="3355466" y="2910462"/>
            <a:ext cx="412566" cy="2095500"/>
          </a:xfrm>
          <a:prstGeom prst="bentConnector3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Elbow Connector 21"/>
          <p:cNvCxnSpPr>
            <a:stCxn id="12" idx="2"/>
            <a:endCxn id="14" idx="0"/>
          </p:cNvCxnSpPr>
          <p:nvPr userDrawn="1"/>
        </p:nvCxnSpPr>
        <p:spPr bwMode="auto">
          <a:xfrm rot="5400000">
            <a:off x="3355466" y="1668406"/>
            <a:ext cx="412566" cy="209550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Elbow Connector 22"/>
          <p:cNvCxnSpPr>
            <a:stCxn id="19" idx="0"/>
            <a:endCxn id="15" idx="2"/>
          </p:cNvCxnSpPr>
          <p:nvPr userDrawn="1"/>
        </p:nvCxnSpPr>
        <p:spPr bwMode="auto">
          <a:xfrm rot="16200000" flipV="1">
            <a:off x="5450967" y="2910462"/>
            <a:ext cx="412565" cy="2095499"/>
          </a:xfrm>
          <a:prstGeom prst="bentConnector3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 userDrawn="1"/>
        </p:nvSpPr>
        <p:spPr>
          <a:xfrm>
            <a:off x="8681322" y="652850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A60568E0-925A-4065-A470-34DF273A9980}" type="slidenum">
              <a:rPr lang="en-US" sz="1000" u="none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en-US" sz="1000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18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113" y="1501775"/>
            <a:ext cx="8815387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63513" y="-23813"/>
            <a:ext cx="8799512" cy="89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IN CAPS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4839" r:id="rId1"/>
    <p:sldLayoutId id="2147524840" r:id="rId2"/>
    <p:sldLayoutId id="2147524841" r:id="rId3"/>
    <p:sldLayoutId id="2147524842" r:id="rId4"/>
    <p:sldLayoutId id="2147524846" r:id="rId5"/>
    <p:sldLayoutId id="2147524843" r:id="rId6"/>
    <p:sldLayoutId id="2147524844" r:id="rId7"/>
    <p:sldLayoutId id="2147524845" r:id="rId8"/>
    <p:sldLayoutId id="2147524847" r:id="rId9"/>
    <p:sldLayoutId id="2147524848" r:id="rId10"/>
    <p:sldLayoutId id="2147524849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71BD"/>
          </a:solidFill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Font typeface="Wingdings" pitchFamily="2" charset="2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rtl="0" eaLnBrk="1" fontAlgn="base" hangingPunct="1">
        <a:spcBef>
          <a:spcPct val="7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n"/>
        <a:defRPr sz="1200" b="1">
          <a:solidFill>
            <a:schemeClr val="bg1">
              <a:lumMod val="50000"/>
            </a:schemeClr>
          </a:solidFill>
          <a:latin typeface="+mn-lt"/>
        </a:defRPr>
      </a:lvl2pPr>
      <a:lvl3pPr marL="623888" indent="-166688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Symbol" pitchFamily="18" charset="2"/>
        <a:buChar char="·"/>
        <a:defRPr sz="1200">
          <a:solidFill>
            <a:schemeClr val="bg1">
              <a:lumMod val="50000"/>
            </a:schemeClr>
          </a:solidFill>
          <a:latin typeface="+mn-lt"/>
        </a:defRPr>
      </a:lvl3pPr>
      <a:lvl4pPr marL="914400" indent="-176213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sz="1200">
          <a:solidFill>
            <a:schemeClr val="bg1">
              <a:lumMod val="50000"/>
            </a:schemeClr>
          </a:solidFill>
          <a:latin typeface="+mn-lt"/>
        </a:defRPr>
      </a:lvl4pPr>
      <a:lvl5pPr marL="1773238" indent="-22860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Arial Narrow" pitchFamily="34" charset="0"/>
        <a:defRPr sz="1200">
          <a:solidFill>
            <a:schemeClr val="tx1"/>
          </a:solidFill>
          <a:latin typeface="+mn-lt"/>
        </a:defRPr>
      </a:lvl5pPr>
      <a:lvl6pPr marL="2230438" indent="-22860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Arial Narrow" pitchFamily="34" charset="0"/>
        <a:defRPr sz="1200">
          <a:solidFill>
            <a:schemeClr val="tx1"/>
          </a:solidFill>
          <a:latin typeface="+mn-lt"/>
        </a:defRPr>
      </a:lvl6pPr>
      <a:lvl7pPr marL="2687638" indent="-22860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Arial Narrow" pitchFamily="34" charset="0"/>
        <a:defRPr sz="1200">
          <a:solidFill>
            <a:schemeClr val="tx1"/>
          </a:solidFill>
          <a:latin typeface="+mn-lt"/>
        </a:defRPr>
      </a:lvl7pPr>
      <a:lvl8pPr marL="3144838" indent="-22860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Arial Narrow" pitchFamily="34" charset="0"/>
        <a:defRPr sz="1200">
          <a:solidFill>
            <a:schemeClr val="tx1"/>
          </a:solidFill>
          <a:latin typeface="+mn-lt"/>
        </a:defRPr>
      </a:lvl8pPr>
      <a:lvl9pPr marL="3602038" indent="-22860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Arial Narrow" pitchFamily="34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r="341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59" y="11875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3"/>
          <a:stretch/>
        </p:blipFill>
        <p:spPr>
          <a:xfrm>
            <a:off x="12159" y="1936750"/>
            <a:ext cx="9119681" cy="4914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2935506"/>
      </p:ext>
    </p:extLst>
  </p:cSld>
  <p:clrMapOvr>
    <a:masterClrMapping/>
  </p:clrMapOvr>
  <p:transition spd="med" advTm="35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42975" y="1917755"/>
            <a:ext cx="74485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50" u="none" dirty="0" smtClean="0"/>
              <a:t>2015 </a:t>
            </a:r>
            <a:r>
              <a:rPr lang="pt-PT" sz="1050" u="none" dirty="0"/>
              <a:t>relatório da Transparência Internacional Exportação Corrupção indica que cerca de metade dos países da convenção anti-suborno da OCDE não conseguiram processar quaisquer casos de suborno estrangeiro desde 1999.</a:t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>Nove países com execução de 12,6 por cento das exportações mundiais têm apenas limitado, e de vinte países, com 20,5 por cento das exportações mundiais têm pouca ou nenhuma fiscalização.</a:t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>Incluído neste último grupo é o Brasil, que responde por 1,3 por cento das exportações mundiais. Apesar de ainda ser um retardatário, pontuação execução do Brasil está melhorando.</a:t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>Usando o sistema de ponto da Transparência Internacional, a pontuação do Brasil foi de 5 a 12 pontos em um ano - apenas um ponto abaixo do nível necessário para ser considerado um país com "aplicação limitada."</a:t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>Apesar de não ter concluído qualquer caso, com sanções, entre 2011 e 2014, o Brasil iniciou duas investigações em 2011, três investigações em 2012, e três investigações em 2014, com um deles considerado um "caso importante."</a:t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 smtClean="0"/>
              <a:t>_________________________________________________________________________________________________</a:t>
            </a: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 smtClean="0"/>
              <a:t>O Relatório de </a:t>
            </a:r>
            <a:r>
              <a:rPr lang="pt-PT" sz="1050" u="none" dirty="0"/>
              <a:t>Corrupção </a:t>
            </a:r>
            <a:r>
              <a:rPr lang="pt-PT" sz="1050" u="none" dirty="0" smtClean="0"/>
              <a:t>de 2015 da Transparência Internacional citou </a:t>
            </a:r>
            <a:r>
              <a:rPr lang="pt-PT" sz="1050" u="none" dirty="0"/>
              <a:t>deficiências graves na </a:t>
            </a:r>
            <a:r>
              <a:rPr lang="pt-PT" sz="1050" u="none" dirty="0" smtClean="0"/>
              <a:t>pesquisa </a:t>
            </a:r>
            <a:r>
              <a:rPr lang="pt-PT" sz="1050" u="none" dirty="0"/>
              <a:t>e publicação de dados sobre a aplicação do Brasil. Mas o relatório observou </a:t>
            </a:r>
            <a:r>
              <a:rPr lang="pt-PT" sz="1050" u="none" dirty="0" smtClean="0"/>
              <a:t>relatórios </a:t>
            </a:r>
            <a:r>
              <a:rPr lang="pt-PT" sz="1050" u="none" dirty="0"/>
              <a:t>mais detalhados para o Registro Nacional de Empresas inidôneas e suspensas (CEIS) para as entidades públicas, sob todos os ramos e esferas de governo.</a:t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>O objetivo sob o banco de dados CEIS é consolidar a lista de empresas e indivíduos que tenham sido sancionados, a fim de restringir o seu direito de participar de licitações para ou realizar contratos públicos.</a:t>
            </a:r>
            <a:br>
              <a:rPr lang="pt-PT" sz="1050" u="none" dirty="0"/>
            </a:br>
            <a:endParaRPr lang="en-US" sz="1050" u="none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00200" y="859954"/>
            <a:ext cx="5343525" cy="432048"/>
          </a:xfrm>
        </p:spPr>
        <p:txBody>
          <a:bodyPr>
            <a:normAutofit fontScale="90000"/>
          </a:bodyPr>
          <a:lstStyle/>
          <a:p>
            <a:r>
              <a:rPr lang="pt-PT" dirty="0"/>
              <a:t>AMÉRICA LATINA RELATÓRIO </a:t>
            </a:r>
            <a:r>
              <a:rPr lang="pt-PT" dirty="0" smtClean="0"/>
              <a:t>SOBRE CORRUPÇAO </a:t>
            </a:r>
            <a:r>
              <a:rPr lang="pt-PT" dirty="0"/>
              <a:t>- setembro 2015</a:t>
            </a:r>
            <a:br>
              <a:rPr lang="pt-PT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00200" y="859954"/>
            <a:ext cx="5343525" cy="432048"/>
          </a:xfrm>
        </p:spPr>
        <p:txBody>
          <a:bodyPr>
            <a:normAutofit fontScale="90000"/>
          </a:bodyPr>
          <a:lstStyle/>
          <a:p>
            <a:r>
              <a:rPr lang="pt-PT" dirty="0"/>
              <a:t>AMÉRICA LATINA RELATÓRIO </a:t>
            </a:r>
            <a:r>
              <a:rPr lang="pt-PT" dirty="0" smtClean="0"/>
              <a:t>SOBRE CORRUPÇÃO </a:t>
            </a:r>
            <a:r>
              <a:rPr lang="pt-PT" dirty="0"/>
              <a:t>- setembro 2015</a:t>
            </a:r>
            <a:br>
              <a:rPr lang="pt-PT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Retângulo 1"/>
          <p:cNvSpPr/>
          <p:nvPr/>
        </p:nvSpPr>
        <p:spPr>
          <a:xfrm>
            <a:off x="627322" y="1980532"/>
            <a:ext cx="77343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50" u="none" dirty="0"/>
              <a:t>Além de pontuação do Brasil, TI também falou sobre três outras questões: a adequação das sanções, a protecção dos denunciantes, e coleta e acesso a informações sobre a aplicação.</a:t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>TI considera sanções adequadas cruciais para o sucesso na aplicação da convenção anti-suborno da OCDE. O Congresso Nacional está debatendo um projeto de lei abordando a responsabilidade penal das pessoas jurídicas. A aprovação do projeto poderia ajudar a promover a aplicação de sanções eficazes, proporcionais e repressivas.</a:t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>Espe projeto impõe sanções administrativas a entidades para atos contra o bem-estar público. Mas o sistema legal brasileiro ainda não prevê a responsabilidade penal das pessoas jurídicas que cometem suborno.</a:t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>Uma exceção são os Crimes Ambientais.  Sua extensão está agora a ser discutida no âmbito do novo Código Penal (PLS nº 236/2012).</a:t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>Esse novo direito penal inclui o artigo 41. estabelece que "as pessoas jurídicas de direito privado serão responsabilizados criminalmente por atos cometidos contra a administração pública, a ordem econômica, o sistema financeiro e para o ambiente, em que a infracção for cometida por uma decisão de seu representante legal ou contratual ou de seu órgão colegiado, no interesse ou benefício da entidade. "</a:t>
            </a:r>
            <a:br>
              <a:rPr lang="pt-PT" sz="1050" u="none" dirty="0"/>
            </a:b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0354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76299" y="1919838"/>
            <a:ext cx="7406463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50" u="none" dirty="0"/>
              <a:t>Também está sendo debatido no Congresso do Brasil é a proteção dos </a:t>
            </a:r>
            <a:r>
              <a:rPr lang="pt-PT" sz="1050" u="none" dirty="0" smtClean="0"/>
              <a:t>denunciantes.</a:t>
            </a: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>Denunciantes funcionários públicos já têm direito a algumas proteções. A Lei de Acesso à Informação afirma que "Nenhum servidor civil pode ser civil, penal ou administrativamente responsável por dar ciência a uma autoridade superior ou, quando há suspeita de envolvimento de um presente, a outra autoridade competente, para efeitos de verificação de informações sobre a prática de crimes ou má conduta submetidos à sua apreciação, embora, como resultado da posição, emprego ou função pública ".</a:t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>Um projeto de lei do congresso está debatendo autorizar recompensas monetárias para denunciantes que expõem a corrupção pública ou resíduos (PL nº 1701/2011).</a:t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>Outro projeto de lei iria proteger os trabalhadores que denunciem o cometimento de um crime, atos de má conduta, violação de direitos trabalhistas, ou qualquer outro ato ilegal, no âmbito da relação de trabalho (PLS nº 362/2015</a:t>
            </a:r>
            <a:r>
              <a:rPr lang="pt-PT" sz="1050" u="none" dirty="0" smtClean="0"/>
              <a:t>).</a:t>
            </a:r>
          </a:p>
          <a:p>
            <a:endParaRPr lang="pt-PT" sz="1050" u="none" dirty="0"/>
          </a:p>
          <a:p>
            <a:endParaRPr lang="pt-PT" sz="1050" u="none" dirty="0" smtClean="0"/>
          </a:p>
          <a:p>
            <a:r>
              <a:rPr lang="pt-PT" sz="1050" u="none" dirty="0"/>
              <a:t>O Relatório de Corrupção de 2015 da Transparência Internacional citou deficiências graves na pesquisa e publicação de dados sobre a aplicação do Brasil. Mas o relatório observou relatórios mais detalhados para o Registro Nacional de Empresas inidôneas e suspensas (CEIS) para as entidades públicas, sob todos os ramos e esferas de governo.</a:t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>O objetivo sob o banco de dados CEIS é consolidar a lista de empresas e indivíduos que tenham sido sancionados, a fim de restringir o seu direito de participar de licitações para ou realizar contratos públicos.</a:t>
            </a:r>
            <a:endParaRPr lang="en-US" sz="105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00200" y="859954"/>
            <a:ext cx="5343525" cy="432048"/>
          </a:xfrm>
        </p:spPr>
        <p:txBody>
          <a:bodyPr>
            <a:normAutofit fontScale="90000"/>
          </a:bodyPr>
          <a:lstStyle/>
          <a:p>
            <a:r>
              <a:rPr lang="pt-PT" dirty="0"/>
              <a:t>AMÉRICA LATINA RELATÓRIO </a:t>
            </a:r>
            <a:r>
              <a:rPr lang="pt-PT" dirty="0" smtClean="0"/>
              <a:t>SOBRE CORRUPÇÃO </a:t>
            </a:r>
            <a:r>
              <a:rPr lang="pt-PT" dirty="0"/>
              <a:t>- setembro </a:t>
            </a:r>
            <a:r>
              <a:rPr lang="pt-PT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819150" y="1998241"/>
            <a:ext cx="7442348" cy="1457340"/>
          </a:xfrm>
        </p:spPr>
        <p:txBody>
          <a:bodyPr>
            <a:noAutofit/>
          </a:bodyPr>
          <a:lstStyle/>
          <a:p>
            <a:r>
              <a:rPr lang="pt-PT" b="0" dirty="0" smtClean="0">
                <a:solidFill>
                  <a:srgbClr val="003A60"/>
                </a:solidFill>
                <a:latin typeface="Cambria" panose="02040503050406030204" pitchFamily="18" charset="0"/>
              </a:rPr>
              <a:t>Uma pesquisa que </a:t>
            </a:r>
            <a:r>
              <a:rPr lang="pt-PT" b="0" dirty="0">
                <a:solidFill>
                  <a:srgbClr val="003A60"/>
                </a:solidFill>
                <a:latin typeface="Cambria" panose="02040503050406030204" pitchFamily="18" charset="0"/>
              </a:rPr>
              <a:t>compila Investigações Corporativas </a:t>
            </a:r>
            <a:r>
              <a:rPr lang="pt-PT" b="0" dirty="0" smtClean="0">
                <a:solidFill>
                  <a:srgbClr val="003A60"/>
                </a:solidFill>
                <a:latin typeface="Cambria" panose="02040503050406030204" pitchFamily="18" charset="0"/>
              </a:rPr>
              <a:t>tabulou </a:t>
            </a:r>
            <a:r>
              <a:rPr lang="pt-PT" b="0" dirty="0">
                <a:solidFill>
                  <a:srgbClr val="003A60"/>
                </a:solidFill>
                <a:latin typeface="Cambria" panose="02040503050406030204" pitchFamily="18" charset="0"/>
              </a:rPr>
              <a:t>todos os países mencionados ou citados em relação </a:t>
            </a:r>
            <a:r>
              <a:rPr lang="pt-PT" b="0" dirty="0" smtClean="0">
                <a:solidFill>
                  <a:srgbClr val="003A60"/>
                </a:solidFill>
                <a:latin typeface="Cambria" panose="02040503050406030204" pitchFamily="18" charset="0"/>
              </a:rPr>
              <a:t>a </a:t>
            </a:r>
            <a:r>
              <a:rPr lang="pt-PT" b="0" dirty="0">
                <a:solidFill>
                  <a:srgbClr val="003A60"/>
                </a:solidFill>
                <a:latin typeface="Cambria" panose="02040503050406030204" pitchFamily="18" charset="0"/>
              </a:rPr>
              <a:t>79 empresas incluídas na lista mais recente.</a:t>
            </a:r>
            <a:br>
              <a:rPr lang="pt-PT" b="0" dirty="0">
                <a:solidFill>
                  <a:srgbClr val="003A60"/>
                </a:solidFill>
                <a:latin typeface="Cambria" panose="02040503050406030204" pitchFamily="18" charset="0"/>
              </a:rPr>
            </a:br>
            <a:r>
              <a:rPr lang="pt-PT" b="0" dirty="0">
                <a:solidFill>
                  <a:srgbClr val="003A60"/>
                </a:solidFill>
                <a:latin typeface="Cambria" panose="02040503050406030204" pitchFamily="18" charset="0"/>
              </a:rPr>
              <a:t/>
            </a:r>
            <a:br>
              <a:rPr lang="pt-PT" b="0" dirty="0">
                <a:solidFill>
                  <a:srgbClr val="003A60"/>
                </a:solidFill>
                <a:latin typeface="Cambria" panose="02040503050406030204" pitchFamily="18" charset="0"/>
              </a:rPr>
            </a:br>
            <a:r>
              <a:rPr lang="pt-PT" b="0" dirty="0">
                <a:solidFill>
                  <a:srgbClr val="003A60"/>
                </a:solidFill>
                <a:latin typeface="Cambria" panose="02040503050406030204" pitchFamily="18" charset="0"/>
              </a:rPr>
              <a:t>China lidera os países relatados para ser envolvido nas investigações da FCPA com 29 menções.</a:t>
            </a:r>
            <a:br>
              <a:rPr lang="pt-PT" b="0" dirty="0">
                <a:solidFill>
                  <a:srgbClr val="003A60"/>
                </a:solidFill>
                <a:latin typeface="Cambria" panose="02040503050406030204" pitchFamily="18" charset="0"/>
              </a:rPr>
            </a:br>
            <a:r>
              <a:rPr lang="pt-PT" b="0" dirty="0">
                <a:solidFill>
                  <a:srgbClr val="003A60"/>
                </a:solidFill>
                <a:latin typeface="Cambria" panose="02040503050406030204" pitchFamily="18" charset="0"/>
              </a:rPr>
              <a:t/>
            </a:r>
            <a:br>
              <a:rPr lang="pt-PT" b="0" dirty="0">
                <a:solidFill>
                  <a:srgbClr val="003A60"/>
                </a:solidFill>
                <a:latin typeface="Cambria" panose="02040503050406030204" pitchFamily="18" charset="0"/>
              </a:rPr>
            </a:br>
            <a:r>
              <a:rPr lang="pt-PT" b="0" dirty="0">
                <a:solidFill>
                  <a:srgbClr val="003A60"/>
                </a:solidFill>
                <a:latin typeface="Cambria" panose="02040503050406030204" pitchFamily="18" charset="0"/>
              </a:rPr>
              <a:t>O Brasil é seguinte com 15 menções, em seguida, a Rússia </a:t>
            </a:r>
            <a:r>
              <a:rPr lang="pt-PT" b="0" dirty="0" smtClean="0">
                <a:solidFill>
                  <a:srgbClr val="003A60"/>
                </a:solidFill>
                <a:latin typeface="Cambria" panose="02040503050406030204" pitchFamily="18" charset="0"/>
              </a:rPr>
              <a:t>e a </a:t>
            </a:r>
            <a:r>
              <a:rPr lang="pt-PT" b="0" dirty="0">
                <a:solidFill>
                  <a:srgbClr val="003A60"/>
                </a:solidFill>
                <a:latin typeface="Cambria" panose="02040503050406030204" pitchFamily="18" charset="0"/>
              </a:rPr>
              <a:t>Índia, com </a:t>
            </a:r>
            <a:r>
              <a:rPr lang="pt-PT" b="0" dirty="0" smtClean="0">
                <a:solidFill>
                  <a:srgbClr val="003A60"/>
                </a:solidFill>
                <a:latin typeface="Cambria" panose="02040503050406030204" pitchFamily="18" charset="0"/>
              </a:rPr>
              <a:t>8 e 6 respectivamente.</a:t>
            </a:r>
            <a:r>
              <a:rPr lang="pt-PT" b="0" dirty="0">
                <a:solidFill>
                  <a:srgbClr val="003A60"/>
                </a:solidFill>
                <a:latin typeface="Cambria" panose="02040503050406030204" pitchFamily="18" charset="0"/>
              </a:rPr>
              <a:t/>
            </a:r>
            <a:br>
              <a:rPr lang="pt-PT" b="0" dirty="0">
                <a:solidFill>
                  <a:srgbClr val="003A60"/>
                </a:solidFill>
                <a:latin typeface="Cambria" panose="02040503050406030204" pitchFamily="18" charset="0"/>
              </a:rPr>
            </a:br>
            <a:r>
              <a:rPr lang="pt-PT" b="0" dirty="0">
                <a:solidFill>
                  <a:srgbClr val="003A60"/>
                </a:solidFill>
                <a:latin typeface="Cambria" panose="02040503050406030204" pitchFamily="18" charset="0"/>
              </a:rPr>
              <a:t/>
            </a:r>
            <a:br>
              <a:rPr lang="pt-PT" b="0" dirty="0">
                <a:solidFill>
                  <a:srgbClr val="003A60"/>
                </a:solidFill>
                <a:latin typeface="Cambria" panose="02040503050406030204" pitchFamily="18" charset="0"/>
              </a:rPr>
            </a:br>
            <a:r>
              <a:rPr lang="pt-PT" b="0" dirty="0">
                <a:solidFill>
                  <a:srgbClr val="003A60"/>
                </a:solidFill>
                <a:latin typeface="Cambria" panose="02040503050406030204" pitchFamily="18" charset="0"/>
              </a:rPr>
              <a:t>Nomes dos países </a:t>
            </a:r>
            <a:r>
              <a:rPr lang="pt-PT" b="0" dirty="0" smtClean="0">
                <a:solidFill>
                  <a:srgbClr val="003A60"/>
                </a:solidFill>
                <a:latin typeface="Cambria" panose="02040503050406030204" pitchFamily="18" charset="0"/>
              </a:rPr>
              <a:t>divulgados de </a:t>
            </a:r>
            <a:r>
              <a:rPr lang="pt-PT" b="0" dirty="0">
                <a:solidFill>
                  <a:srgbClr val="003A60"/>
                </a:solidFill>
                <a:latin typeface="Cambria" panose="02040503050406030204" pitchFamily="18" charset="0"/>
              </a:rPr>
              <a:t>um total de 129 vezes nas 79 investigações </a:t>
            </a:r>
            <a:r>
              <a:rPr lang="pt-PT" b="0" dirty="0" smtClean="0">
                <a:solidFill>
                  <a:srgbClr val="003A60"/>
                </a:solidFill>
                <a:latin typeface="Cambria" panose="02040503050406030204" pitchFamily="18" charset="0"/>
              </a:rPr>
              <a:t>pendentes</a:t>
            </a:r>
            <a:r>
              <a:rPr lang="pt-PT" b="0" dirty="0">
                <a:solidFill>
                  <a:srgbClr val="003A60"/>
                </a:solidFill>
                <a:latin typeface="Cambria" panose="02040503050406030204" pitchFamily="18" charset="0"/>
              </a:rPr>
              <a:t/>
            </a:r>
            <a:br>
              <a:rPr lang="pt-PT" b="0" dirty="0">
                <a:solidFill>
                  <a:srgbClr val="003A60"/>
                </a:solidFill>
                <a:latin typeface="Cambria" panose="02040503050406030204" pitchFamily="18" charset="0"/>
              </a:rPr>
            </a:br>
            <a:endParaRPr lang="en-US" b="0" dirty="0">
              <a:solidFill>
                <a:srgbClr val="003A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00200" y="859954"/>
            <a:ext cx="5343525" cy="432048"/>
          </a:xfrm>
        </p:spPr>
        <p:txBody>
          <a:bodyPr>
            <a:normAutofit fontScale="90000"/>
          </a:bodyPr>
          <a:lstStyle/>
          <a:p>
            <a:r>
              <a:rPr lang="pt-BR" dirty="0"/>
              <a:t>LISTA DE PAISES COM EMPRESAS EM PROCESSOS DE </a:t>
            </a:r>
            <a:r>
              <a:rPr lang="pt-BR" dirty="0" smtClean="0"/>
              <a:t>INVESTIGAÇÃO </a:t>
            </a:r>
            <a:r>
              <a:rPr lang="pt-BR" dirty="0"/>
              <a:t>(outubro 2015</a:t>
            </a:r>
            <a:r>
              <a:rPr lang="pt-BR" dirty="0" smtClean="0"/>
              <a:t>)</a:t>
            </a:r>
            <a:endParaRPr lang="en-US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533941"/>
              </p:ext>
            </p:extLst>
          </p:nvPr>
        </p:nvGraphicFramePr>
        <p:xfrm>
          <a:off x="1774825" y="4171950"/>
          <a:ext cx="490537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Worksheet" r:id="rId3" imgW="4905392" imgH="1914516" progId="Excel.Sheet.12">
                  <p:embed/>
                </p:oleObj>
              </mc:Choice>
              <mc:Fallback>
                <p:oleObj name="Worksheet" r:id="rId3" imgW="4905392" imgH="19145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4825" y="4171950"/>
                        <a:ext cx="4905375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41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90845" y="2455269"/>
            <a:ext cx="6953695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PT" sz="1100" u="none" dirty="0" smtClean="0"/>
              <a:t>China – 29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PT" sz="1100" u="none" dirty="0" smtClean="0"/>
              <a:t>Brasil – 15 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PT" sz="1100" u="none" dirty="0" smtClean="0"/>
              <a:t>Rússia – 8 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PT" sz="1100" u="none" dirty="0" smtClean="0"/>
              <a:t>Índia – 6 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PT" sz="1100" u="none" dirty="0" smtClean="0"/>
              <a:t>Polónia – 4 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PT" sz="1100" u="none" dirty="0" smtClean="0"/>
              <a:t>Uzbequistão – 4 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PT" sz="1100" u="none" dirty="0" smtClean="0"/>
              <a:t>UAE – 3 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PT" sz="1100" u="none" dirty="0" smtClean="0"/>
              <a:t>Arábia Saudita – 3 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PT" sz="1100" u="none" dirty="0" smtClean="0"/>
              <a:t>Argentina – 3 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PT" sz="1100" u="none" dirty="0" smtClean="0"/>
              <a:t>Líbia – 3 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PT" sz="1100" u="none" dirty="0" smtClean="0"/>
              <a:t>África do Sul – 3 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PT" sz="1100" u="none" dirty="0" smtClean="0"/>
              <a:t>México – 3 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PT" sz="1100" u="none" dirty="0" smtClean="0"/>
              <a:t>Alemanha – 3 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PT" sz="1100" u="none" dirty="0" smtClean="0"/>
              <a:t>Itália – 3 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PT" sz="1100" u="none" dirty="0" smtClean="0"/>
              <a:t>Angola - 3</a:t>
            </a:r>
          </a:p>
        </p:txBody>
      </p:sp>
      <p:sp>
        <p:nvSpPr>
          <p:cNvPr id="5" name="Retângulo 4"/>
          <p:cNvSpPr/>
          <p:nvPr/>
        </p:nvSpPr>
        <p:spPr>
          <a:xfrm>
            <a:off x="861212" y="2053497"/>
            <a:ext cx="5263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800" u="none" dirty="0">
                <a:latin typeface="Cambria" panose="02040503050406030204" pitchFamily="18" charset="0"/>
              </a:rPr>
              <a:t>Os países mencionados mais frequentemente são:</a:t>
            </a:r>
            <a:br>
              <a:rPr lang="pt-PT" sz="1800" u="none" dirty="0">
                <a:latin typeface="Cambria" panose="02040503050406030204" pitchFamily="18" charset="0"/>
              </a:rPr>
            </a:br>
            <a:endParaRPr lang="en-US" sz="1800" u="none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600200" y="859954"/>
            <a:ext cx="5343525" cy="432048"/>
          </a:xfrm>
        </p:spPr>
        <p:txBody>
          <a:bodyPr>
            <a:normAutofit fontScale="90000"/>
          </a:bodyPr>
          <a:lstStyle/>
          <a:p>
            <a:r>
              <a:rPr lang="pt-BR" dirty="0"/>
              <a:t>LISTA DE PAISES COM EMPRESAS EM PROCESSOS DE INVESTIGAÇÕES (outubro 2015</a:t>
            </a:r>
            <a:r>
              <a:rPr lang="pt-BR" dirty="0" smtClean="0"/>
              <a:t>)</a:t>
            </a: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935643" y="5120060"/>
            <a:ext cx="66772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u="none" dirty="0"/>
              <a:t>Cinco outros países foram citados duas vezes e 26 países foram mencionados uma vez.</a:t>
            </a:r>
            <a:endParaRPr lang="en-US" sz="1100" u="none" dirty="0"/>
          </a:p>
        </p:txBody>
      </p:sp>
    </p:spTree>
    <p:extLst>
      <p:ext uri="{BB962C8B-B14F-4D97-AF65-F5344CB8AC3E}">
        <p14:creationId xmlns:p14="http://schemas.microsoft.com/office/powerpoint/2010/main" val="39217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8461" y="517280"/>
            <a:ext cx="5328592" cy="709094"/>
          </a:xfrm>
        </p:spPr>
        <p:txBody>
          <a:bodyPr>
            <a:noAutofit/>
          </a:bodyPr>
          <a:lstStyle/>
          <a:p>
            <a:r>
              <a:rPr lang="pt-BR" sz="2300" b="1" dirty="0">
                <a:solidFill>
                  <a:srgbClr val="914060"/>
                </a:solidFill>
              </a:rPr>
              <a:t>Como está sendo contratado </a:t>
            </a:r>
            <a:r>
              <a:rPr lang="pt-BR" sz="2300" b="1" dirty="0" smtClean="0">
                <a:solidFill>
                  <a:srgbClr val="914060"/>
                </a:solidFill>
              </a:rPr>
              <a:t>e/ou </a:t>
            </a:r>
            <a:r>
              <a:rPr lang="pt-BR" sz="2300" b="1" dirty="0">
                <a:solidFill>
                  <a:srgbClr val="914060"/>
                </a:solidFill>
              </a:rPr>
              <a:t>renovado </a:t>
            </a:r>
            <a:r>
              <a:rPr lang="pt-BR" sz="2300" b="1" dirty="0" smtClean="0">
                <a:solidFill>
                  <a:srgbClr val="914060"/>
                </a:solidFill>
              </a:rPr>
              <a:t>o </a:t>
            </a:r>
            <a:r>
              <a:rPr lang="pt-BR" sz="2300" b="1" dirty="0">
                <a:solidFill>
                  <a:srgbClr val="914060"/>
                </a:solidFill>
              </a:rPr>
              <a:t>seguro de </a:t>
            </a:r>
            <a:r>
              <a:rPr lang="pt-BR" sz="2300" b="1" dirty="0" smtClean="0">
                <a:solidFill>
                  <a:srgbClr val="914060"/>
                </a:solidFill>
              </a:rPr>
              <a:t>D&amp;O?</a:t>
            </a:r>
            <a:endParaRPr lang="en-US" sz="2300" b="1" dirty="0">
              <a:solidFill>
                <a:srgbClr val="91406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126819" y="1371600"/>
            <a:ext cx="8598081" cy="4695825"/>
          </a:xfrm>
        </p:spPr>
        <p:txBody>
          <a:bodyPr>
            <a:noAutofit/>
          </a:bodyPr>
          <a:lstStyle/>
          <a:p>
            <a:pPr algn="ctr"/>
            <a:r>
              <a:rPr lang="pt-BR" sz="1800" kern="1200" cap="all" dirty="0">
                <a:solidFill>
                  <a:srgbClr val="6798D1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pt-BR" sz="1800" kern="1200" cap="all" dirty="0" smtClean="0">
                <a:solidFill>
                  <a:srgbClr val="6798D1"/>
                </a:solidFill>
                <a:latin typeface="Cambria" panose="02040503050406030204" pitchFamily="18" charset="0"/>
                <a:ea typeface="+mj-ea"/>
                <a:cs typeface="+mj-cs"/>
              </a:rPr>
              <a:t>     A </a:t>
            </a:r>
            <a:r>
              <a:rPr lang="pt-BR" sz="1800" kern="1200" cap="all" dirty="0">
                <a:solidFill>
                  <a:srgbClr val="6798D1"/>
                </a:solidFill>
                <a:latin typeface="Cambria" panose="02040503050406030204" pitchFamily="18" charset="0"/>
                <a:ea typeface="+mj-ea"/>
                <a:cs typeface="+mj-cs"/>
              </a:rPr>
              <a:t>subscrição hoje está mais rígida ?</a:t>
            </a:r>
          </a:p>
          <a:p>
            <a:pPr marL="285750" indent="-285750" algn="ctr">
              <a:buClr>
                <a:srgbClr val="B0A345"/>
              </a:buClr>
              <a:buFont typeface="Arial" panose="020B0604020202020204" pitchFamily="34" charset="0"/>
              <a:buChar char="•"/>
            </a:pPr>
            <a:endParaRPr lang="pt-BR" b="0" kern="1200" dirty="0" smtClean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algn="just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b="0" kern="120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Atualmente os </a:t>
            </a:r>
            <a:r>
              <a:rPr lang="pt-BR" b="0" kern="12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underwriters das seguradoras estão analisando toda a estrutura acionária da empresa, de forma que uma subsidiária pode até ser excluída da cobertura, por estar envolvida em alguma operação considerada suspeita;</a:t>
            </a:r>
          </a:p>
          <a:p>
            <a:pPr marL="342900" indent="-342900" algn="just">
              <a:buClr>
                <a:srgbClr val="B0A345"/>
              </a:buClr>
              <a:buFont typeface="Arial" panose="020B0604020202020204" pitchFamily="34" charset="0"/>
              <a:buChar char="•"/>
            </a:pPr>
            <a:endParaRPr lang="pt-BR" b="0" kern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algn="just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b="0" kern="12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Algumas seguradoras tem uma </a:t>
            </a:r>
            <a:r>
              <a:rPr lang="pt-BR" b="0" kern="120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“lista negra</a:t>
            </a:r>
            <a:r>
              <a:rPr lang="pt-BR" b="0" kern="12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” de executivos que devem ser excluídos expressamente na </a:t>
            </a:r>
            <a:r>
              <a:rPr lang="pt-BR" b="0" kern="120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apólice; </a:t>
            </a:r>
            <a:endParaRPr lang="pt-BR" b="0" kern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algn="just">
              <a:buClr>
                <a:srgbClr val="B0A345"/>
              </a:buClr>
              <a:buFont typeface="Arial" panose="020B0604020202020204" pitchFamily="34" charset="0"/>
              <a:buChar char="•"/>
            </a:pPr>
            <a:endParaRPr lang="pt-BR" b="0" kern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algn="just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b="0" kern="12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Estão sendo colocadas exclusões </a:t>
            </a:r>
            <a:r>
              <a:rPr lang="pt-BR" b="0" kern="120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específicas – atos fraudulentos. atos de corrupção, contratos com o governo, etc.</a:t>
            </a:r>
            <a:endParaRPr lang="pt-BR" b="0" kern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algn="just">
              <a:buClr>
                <a:srgbClr val="B0A345"/>
              </a:buClr>
              <a:buFont typeface="Arial" panose="020B0604020202020204" pitchFamily="34" charset="0"/>
              <a:buChar char="•"/>
            </a:pPr>
            <a:endParaRPr lang="pt-BR" b="0" kern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algn="just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b="0" kern="12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Algumas coberturas estão </a:t>
            </a:r>
            <a:r>
              <a:rPr lang="pt-BR" b="0" kern="120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sub-limitadas;</a:t>
            </a:r>
            <a:endParaRPr lang="pt-BR" b="0" kern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algn="just">
              <a:buClr>
                <a:srgbClr val="B0A345"/>
              </a:buClr>
              <a:buFont typeface="Arial" panose="020B0604020202020204" pitchFamily="34" charset="0"/>
              <a:buChar char="•"/>
            </a:pPr>
            <a:endParaRPr lang="pt-BR" b="0" kern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algn="just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b="0" kern="12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Inclusão de Franquias ou Franquias mais </a:t>
            </a:r>
            <a:r>
              <a:rPr lang="pt-BR" b="0" kern="120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elevadas;</a:t>
            </a:r>
            <a:endParaRPr lang="pt-BR" b="0" kern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algn="just">
              <a:buClr>
                <a:srgbClr val="B0A345"/>
              </a:buClr>
              <a:buFont typeface="Arial" panose="020B0604020202020204" pitchFamily="34" charset="0"/>
              <a:buChar char="•"/>
            </a:pPr>
            <a:endParaRPr lang="pt-BR" b="0" kern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algn="just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b="0" kern="12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Prêmios mais elevados, dependendo da atividade e da experiência da </a:t>
            </a:r>
            <a:r>
              <a:rPr lang="pt-BR" b="0" kern="120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empresa/seus executivos;</a:t>
            </a:r>
            <a:endParaRPr lang="pt-BR" b="0" kern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algn="just">
              <a:buClr>
                <a:srgbClr val="B0A345"/>
              </a:buClr>
              <a:buFont typeface="Arial" panose="020B0604020202020204" pitchFamily="34" charset="0"/>
              <a:buChar char="•"/>
            </a:pPr>
            <a:endParaRPr lang="pt-BR" b="0" kern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algn="just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b="0" kern="12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E negando com mais frequência a aceitação de alguns </a:t>
            </a:r>
            <a:r>
              <a:rPr lang="pt-BR" b="0" kern="120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riscos;</a:t>
            </a:r>
            <a:endParaRPr lang="pt-BR" b="0" kern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algn="just">
              <a:buClr>
                <a:srgbClr val="B0A345"/>
              </a:buClr>
              <a:buFont typeface="Arial" panose="020B0604020202020204" pitchFamily="34" charset="0"/>
              <a:buChar char="•"/>
            </a:pPr>
            <a:endParaRPr lang="pt-BR" b="0" kern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algn="just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b="0" kern="12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Estudo especial para empresas em processo de recuperação judicial</a:t>
            </a:r>
            <a:r>
              <a:rPr lang="pt-BR" b="0" dirty="0" smtClean="0">
                <a:latin typeface="Cambria" panose="02040503050406030204" pitchFamily="18" charset="0"/>
              </a:rPr>
              <a:t>.</a:t>
            </a:r>
            <a:endParaRPr lang="pt-BR" sz="1200" dirty="0" smtClean="0"/>
          </a:p>
          <a:p>
            <a:pPr marL="342900" indent="-342900" algn="just">
              <a:buFont typeface="+mj-lt"/>
              <a:buAutoNum type="arabicPeriod"/>
            </a:pPr>
            <a:endParaRPr lang="pt-BR" sz="1200" dirty="0"/>
          </a:p>
          <a:p>
            <a:pPr marL="342900" indent="-342900" algn="just">
              <a:buFont typeface="+mj-lt"/>
              <a:buAutoNum type="arabicPeriod"/>
            </a:pPr>
            <a:endParaRPr lang="pt-BR" sz="1200" dirty="0" smtClean="0"/>
          </a:p>
          <a:p>
            <a:pPr marL="342900" indent="-342900" algn="just">
              <a:buFont typeface="+mj-lt"/>
              <a:buAutoNum type="arabicPeriod"/>
            </a:pPr>
            <a:endParaRPr lang="pt-BR" sz="1200" dirty="0"/>
          </a:p>
          <a:p>
            <a:pPr marL="342900" indent="-342900" algn="just">
              <a:buFont typeface="+mj-lt"/>
              <a:buAutoNum type="arabicPeriod"/>
            </a:pPr>
            <a:endParaRPr 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375831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1650" y="517054"/>
            <a:ext cx="5464646" cy="854546"/>
          </a:xfrm>
        </p:spPr>
        <p:txBody>
          <a:bodyPr>
            <a:noAutofit/>
          </a:bodyPr>
          <a:lstStyle/>
          <a:p>
            <a:r>
              <a:rPr lang="pt-BR" sz="2300" b="1" dirty="0" smtClean="0">
                <a:solidFill>
                  <a:srgbClr val="914060"/>
                </a:solidFill>
              </a:rPr>
              <a:t>Importância </a:t>
            </a:r>
            <a:r>
              <a:rPr lang="pt-BR" sz="2300" b="1" dirty="0">
                <a:solidFill>
                  <a:srgbClr val="914060"/>
                </a:solidFill>
              </a:rPr>
              <a:t>do dever do segurado de informar</a:t>
            </a:r>
            <a:endParaRPr lang="en-US" sz="2300" b="1" dirty="0">
              <a:solidFill>
                <a:srgbClr val="91406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126820" y="1758529"/>
            <a:ext cx="4940480" cy="4176464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t-BR" b="0" kern="12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Questionários a serem preenchidos pelo </a:t>
            </a:r>
            <a:r>
              <a:rPr lang="pt-BR" b="0" kern="120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tomador/segurado</a:t>
            </a:r>
            <a:r>
              <a:rPr lang="pt-BR" b="0" kern="12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. Qual a importância destas informações e as suas </a:t>
            </a:r>
            <a:r>
              <a:rPr lang="pt-BR" b="0" kern="120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implicações?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pt-BR" b="0" kern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t-BR" b="0" kern="12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Informar qualquer </a:t>
            </a:r>
            <a:r>
              <a:rPr lang="pt-BR" b="0" kern="120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fato  e/ou objeto </a:t>
            </a:r>
            <a:r>
              <a:rPr lang="pt-BR" b="0" kern="12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de uma reclamação contra a pessoa jurídica, ou apenas aqueles notificados contra a pessoa física do segurado ? 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t-BR" b="0" kern="120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O segurado </a:t>
            </a:r>
            <a:r>
              <a:rPr lang="pt-BR" b="0" kern="12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foi notificado na sua pessoa física, como deve proceder ?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t-BR" b="0" kern="120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Circular </a:t>
            </a:r>
            <a:r>
              <a:rPr lang="pt-BR" b="0" kern="12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445 da SUSEP – Lavagem de dinheiro – </a:t>
            </a:r>
            <a:r>
              <a:rPr lang="pt-BR" b="0" kern="120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preenchimento obrigatório. 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t-BR" u="sng" kern="120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Procedimentos de Compliance / Controles Internos / Politica de Ética das Empresas </a:t>
            </a:r>
            <a:endParaRPr lang="en-US" u="sng" kern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 descr="M:\CRIAÇÃO\IMAGENS E VETORES_SHUTTERSTOCK\IMAGENS\BUSSINESS\Responsabilidade Civil Profissio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5"/>
          <a:stretch/>
        </p:blipFill>
        <p:spPr bwMode="auto">
          <a:xfrm>
            <a:off x="5217966" y="1912026"/>
            <a:ext cx="3818084" cy="375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8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859954"/>
            <a:ext cx="5328592" cy="321146"/>
          </a:xfrm>
        </p:spPr>
        <p:txBody>
          <a:bodyPr>
            <a:normAutofit fontScale="90000"/>
          </a:bodyPr>
          <a:lstStyle/>
          <a:p>
            <a:r>
              <a:rPr lang="pt-BR" sz="2300" b="1" dirty="0">
                <a:solidFill>
                  <a:srgbClr val="914060"/>
                </a:solidFill>
              </a:rPr>
              <a:t>Perspectivas</a:t>
            </a:r>
            <a:endParaRPr lang="en-US" sz="2300" b="1" dirty="0">
              <a:solidFill>
                <a:srgbClr val="91406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322568" y="1591841"/>
            <a:ext cx="8797313" cy="970384"/>
          </a:xfrm>
        </p:spPr>
        <p:txBody>
          <a:bodyPr>
            <a:normAutofit/>
          </a:bodyPr>
          <a:lstStyle/>
          <a:p>
            <a:pPr algn="ctr"/>
            <a:r>
              <a:rPr lang="pt-BR" sz="2400" kern="12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Qual a expectativa do seguro de D&amp;O para o futuro ?</a:t>
            </a:r>
            <a:endParaRPr lang="en-US" sz="2400" kern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 descr="M:\CRIAÇÃO\IMAGENS E VETORES_SHUTTERSTOCK\IMAGENS\DIVERSOS\JPEG\shutterstock_47433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2176461"/>
            <a:ext cx="5016500" cy="3840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isósceles 9"/>
          <p:cNvSpPr/>
          <p:nvPr/>
        </p:nvSpPr>
        <p:spPr>
          <a:xfrm rot="5400000">
            <a:off x="9284035" y="1197514"/>
            <a:ext cx="288925" cy="1809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37413" y="809955"/>
            <a:ext cx="5878367" cy="496317"/>
          </a:xfrm>
        </p:spPr>
        <p:txBody>
          <a:bodyPr>
            <a:noAutofit/>
          </a:bodyPr>
          <a:lstStyle/>
          <a:p>
            <a:r>
              <a:rPr lang="pt-BR" sz="2300" b="1" dirty="0">
                <a:solidFill>
                  <a:srgbClr val="914060"/>
                </a:solidFill>
              </a:rPr>
              <a:t>Sucessão/Grupo Econômico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3405" y="1214264"/>
            <a:ext cx="8357191" cy="497451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1" fontAlgn="base" hangingPunct="1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23888" indent="-166688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914400" indent="-176213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7732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algn="just">
              <a:spcBef>
                <a:spcPct val="0"/>
              </a:spcBef>
              <a:defRPr/>
            </a:pPr>
            <a:endParaRPr lang="pt-BR" sz="1600" b="0" cap="all" dirty="0" smtClean="0">
              <a:solidFill>
                <a:srgbClr val="6798D1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0" indent="0" algn="just"/>
            <a:r>
              <a:rPr lang="pt-BR" sz="1800" u="none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Responsabilidade </a:t>
            </a:r>
            <a:r>
              <a:rPr lang="pt-BR" sz="1800" u="none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 Sucessora: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66738" lvl="2" indent="-285750" algn="just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Fusão e Incorporação - a responsabilidade da sucessora </a:t>
            </a:r>
            <a:r>
              <a:rPr lang="pt-BR" sz="16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 aplicará a </a:t>
            </a:r>
            <a:r>
              <a:rPr lang="pt-BR" sz="16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obrigação de pagamento de multa e reparação integral do dano causado, até o limite do patrimônio transferido, exceto no caso de simulação ou evidente intuito de fraude, devidamente comprovados</a:t>
            </a:r>
          </a:p>
          <a:p>
            <a:pPr marL="566738" lvl="2" indent="-285750" algn="just">
              <a:buClr>
                <a:srgbClr val="B0A345"/>
              </a:buClr>
              <a:buFont typeface="Arial" panose="020B0604020202020204" pitchFamily="34" charset="0"/>
              <a:buChar char="•"/>
            </a:pPr>
            <a:endParaRPr lang="pt-BR" sz="16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66738" lvl="2" indent="-285750" algn="just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Responsabilidade solidária do Grupo Econômico, e no âmbito do contrato das consorciadas, à obrigação de pagamento de multa e reparação integral do dano.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en-US" sz="1600" u="none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isósceles 9"/>
          <p:cNvSpPr/>
          <p:nvPr/>
        </p:nvSpPr>
        <p:spPr>
          <a:xfrm rot="5400000">
            <a:off x="9284035" y="1197514"/>
            <a:ext cx="288925" cy="1809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37413" y="848055"/>
            <a:ext cx="5878367" cy="496317"/>
          </a:xfrm>
        </p:spPr>
        <p:txBody>
          <a:bodyPr>
            <a:noAutofit/>
          </a:bodyPr>
          <a:lstStyle/>
          <a:p>
            <a:r>
              <a:rPr lang="pt-BR" sz="2300" b="1" dirty="0">
                <a:solidFill>
                  <a:srgbClr val="914060"/>
                </a:solidFill>
              </a:rPr>
              <a:t>Programa de Compliance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70913" y="1237957"/>
            <a:ext cx="8357191" cy="51628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1" fontAlgn="base" hangingPunct="1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23888" indent="-166688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914400" indent="-176213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7732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just">
              <a:spcBef>
                <a:spcPct val="0"/>
              </a:spcBef>
              <a:buNone/>
              <a:defRPr/>
            </a:pPr>
            <a:r>
              <a:rPr lang="en-US" sz="1400" b="0" u="none" dirty="0" smtClean="0">
                <a:solidFill>
                  <a:srgbClr val="0070C0"/>
                </a:solidFill>
                <a:latin typeface="Cambria" panose="02040503050406030204" pitchFamily="18" charset="0"/>
              </a:rPr>
              <a:t>PILARES </a:t>
            </a:r>
            <a:r>
              <a:rPr lang="en-US" sz="1400" b="0" u="none" dirty="0">
                <a:solidFill>
                  <a:srgbClr val="0070C0"/>
                </a:solidFill>
                <a:latin typeface="Cambria" panose="02040503050406030204" pitchFamily="18" charset="0"/>
              </a:rPr>
              <a:t>DE UM PROGRAMA DE COMPLIANCE, COM BASE NAS LEGISLAÇÕES INTERNACIONAIS E A EXPECTIVA DA REGULAMENTAÇÃO FEDERAL</a:t>
            </a:r>
          </a:p>
          <a:p>
            <a:pPr marL="285750" lvl="1" indent="-28575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pt-BR" altLang="pt-BR" sz="14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Compromisso </a:t>
            </a:r>
            <a:r>
              <a:rPr lang="pt-BR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e envolvimento visível da alta administração;</a:t>
            </a: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endParaRPr lang="pt-BR" altLang="pt-BR" sz="14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Procedimentos </a:t>
            </a:r>
            <a:r>
              <a:rPr lang="pt-BR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bem definidos (Código de ética e conduta políticas anticorrupção);</a:t>
            </a: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endParaRPr lang="pt-BR" altLang="pt-BR" sz="14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Análise </a:t>
            </a:r>
            <a:r>
              <a:rPr lang="pt-BR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periódica de riscos;</a:t>
            </a: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endParaRPr lang="pt-BR" altLang="pt-BR" sz="14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Liderança/Autoridade </a:t>
            </a:r>
            <a:r>
              <a:rPr lang="pt-BR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do Compliance Officer;</a:t>
            </a: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endParaRPr lang="pt-BR" altLang="pt-BR" sz="14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Treinamentos </a:t>
            </a:r>
            <a:r>
              <a:rPr lang="pt-BR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periódicos (mudança de cultura);</a:t>
            </a: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endParaRPr lang="pt-BR" altLang="pt-BR" sz="14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Controles </a:t>
            </a:r>
            <a:r>
              <a:rPr lang="pt-BR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internos (incluindo existência de livros e registros contábeis financeiros, “Due Diligence” de terceiros e em operações societárias e de parcerias/cláusulas anticorrupção/monitoramento);</a:t>
            </a: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endParaRPr lang="pt-BR" altLang="pt-BR" sz="14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Canais </a:t>
            </a:r>
            <a:r>
              <a:rPr lang="pt-BR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de denúncia;</a:t>
            </a: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endParaRPr lang="pt-BR" altLang="pt-BR" sz="14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Ações </a:t>
            </a:r>
            <a:r>
              <a:rPr lang="pt-BR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corretivas (medidas disciplinares); </a:t>
            </a: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endParaRPr lang="pt-BR" altLang="pt-BR" sz="14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Avaliação </a:t>
            </a:r>
            <a:r>
              <a:rPr lang="pt-BR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contínua do </a:t>
            </a:r>
            <a:r>
              <a:rPr lang="pt-BR" alt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programa; e</a:t>
            </a: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endParaRPr lang="pt-BR" altLang="pt-BR" sz="14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140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Delação remunerada ?</a:t>
            </a: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endParaRPr lang="pt-BR" altLang="pt-BR" sz="1400" b="0" u="none" dirty="0" smtClean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endParaRPr lang="pt-BR" altLang="pt-BR" sz="14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lvl="1" indent="-285750" algn="just">
              <a:spcBef>
                <a:spcPct val="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endParaRPr lang="pt-BR" altLang="pt-BR" sz="14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pt-BR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2459" y="868135"/>
            <a:ext cx="4741362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endParaRPr lang="en-US" sz="3600" b="1" u="none" dirty="0" smtClean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ts val="4200"/>
              </a:lnSpc>
            </a:pPr>
            <a:r>
              <a:rPr lang="en-US" sz="3600" b="1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O SEGURO DE D&amp;O</a:t>
            </a:r>
            <a:r>
              <a:rPr lang="en-US" sz="360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algn="ctr">
              <a:lnSpc>
                <a:spcPts val="4200"/>
              </a:lnSpc>
            </a:pPr>
            <a:r>
              <a:rPr lang="en-US" sz="360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 E A LEI ANTI-CORRUPÇÃO</a:t>
            </a:r>
          </a:p>
          <a:p>
            <a:pPr algn="ctr">
              <a:lnSpc>
                <a:spcPts val="4200"/>
              </a:lnSpc>
            </a:pPr>
            <a:endParaRPr lang="en-US" sz="3600" u="none" dirty="0" smtClean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ts val="2100"/>
              </a:lnSpc>
            </a:pPr>
            <a:endParaRPr lang="pt-BR" sz="3600" u="none" dirty="0" smtClean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ts val="2100"/>
              </a:lnSpc>
            </a:pPr>
            <a:endParaRPr lang="pt-BR" sz="360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ts val="2100"/>
              </a:lnSpc>
            </a:pPr>
            <a:endParaRPr lang="en-US" sz="3600" u="none" dirty="0" smtClean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422" y="3907309"/>
            <a:ext cx="3308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u="none" dirty="0" smtClean="0">
                <a:solidFill>
                  <a:schemeClr val="bg2">
                    <a:lumMod val="50000"/>
                  </a:schemeClr>
                </a:solidFill>
              </a:rPr>
              <a:t>São Paulo, 26 </a:t>
            </a:r>
            <a:r>
              <a:rPr lang="pt-BR" sz="1600" u="none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pt-BR" sz="1600" u="none" smtClean="0">
                <a:solidFill>
                  <a:schemeClr val="bg2">
                    <a:lumMod val="50000"/>
                  </a:schemeClr>
                </a:solidFill>
              </a:rPr>
              <a:t>outubro </a:t>
            </a:r>
            <a:r>
              <a:rPr lang="pt-BR" sz="1600" u="none" dirty="0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pt-BR" sz="1600" u="none" dirty="0" smtClean="0">
                <a:solidFill>
                  <a:schemeClr val="bg2">
                    <a:lumMod val="50000"/>
                  </a:schemeClr>
                </a:solidFill>
              </a:rPr>
              <a:t>2015</a:t>
            </a:r>
            <a:endParaRPr lang="en-US" sz="1600" u="non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isósceles 9"/>
          <p:cNvSpPr/>
          <p:nvPr/>
        </p:nvSpPr>
        <p:spPr>
          <a:xfrm rot="5400000">
            <a:off x="9284035" y="1197514"/>
            <a:ext cx="288925" cy="1809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37413" y="552780"/>
            <a:ext cx="5878367" cy="496317"/>
          </a:xfrm>
        </p:spPr>
        <p:txBody>
          <a:bodyPr>
            <a:noAutofit/>
          </a:bodyPr>
          <a:lstStyle/>
          <a:p>
            <a:r>
              <a:rPr lang="pt-BR" sz="2300" b="1" dirty="0">
                <a:solidFill>
                  <a:srgbClr val="914060"/>
                </a:solidFill>
              </a:rPr>
              <a:t>VANTAGENS DE TER UM PROGRAMA DE COMPLIANCE </a:t>
            </a:r>
            <a:br>
              <a:rPr lang="pt-BR" sz="2300" b="1" dirty="0">
                <a:solidFill>
                  <a:srgbClr val="914060"/>
                </a:solidFill>
              </a:rPr>
            </a:br>
            <a:endParaRPr lang="pt-BR" sz="2300" b="1" dirty="0">
              <a:solidFill>
                <a:srgbClr val="91406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9253" y="1216732"/>
            <a:ext cx="8357191" cy="497451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1" fontAlgn="base" hangingPunct="1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23888" indent="-166688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914400" indent="-176213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7732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1" indent="-342900" algn="just">
              <a:spcBef>
                <a:spcPct val="3500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Evitar </a:t>
            </a:r>
            <a:r>
              <a:rPr lang="pt-BR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que a empresa envolva-se em atos de corrupção (interna ou externa);</a:t>
            </a:r>
          </a:p>
          <a:p>
            <a:pPr marL="285750" lvl="1" indent="-285750" algn="just">
              <a:spcBef>
                <a:spcPct val="3500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endParaRPr lang="pt-BR" altLang="pt-BR" sz="1400" b="0" u="none" dirty="0" smtClean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1" indent="-342900" algn="just">
              <a:spcBef>
                <a:spcPct val="3500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r>
              <a:rPr lang="en-US" alt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pt-BR" sz="14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Aumento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pt-BR" sz="14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concreto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do VALOR da </a:t>
            </a:r>
            <a:r>
              <a:rPr lang="en-US" altLang="pt-BR" sz="14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empresa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(</a:t>
            </a:r>
            <a:r>
              <a:rPr lang="en-US" altLang="pt-BR" sz="14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diferencial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pt-BR" sz="14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competitivo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/</a:t>
            </a:r>
            <a:r>
              <a:rPr lang="en-US" altLang="pt-BR" sz="14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atração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de </a:t>
            </a:r>
            <a:r>
              <a:rPr lang="en-US" altLang="pt-BR" sz="14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investimentos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);</a:t>
            </a:r>
            <a:endParaRPr lang="pt-BR" altLang="pt-BR" sz="14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1" indent="-342900" algn="just">
              <a:spcBef>
                <a:spcPct val="3500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endParaRPr lang="en-US" altLang="pt-BR" sz="1400" b="0" u="none" dirty="0" smtClean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1" indent="-342900" algn="just">
              <a:spcBef>
                <a:spcPct val="3500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r>
              <a:rPr lang="en-US" alt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pt-BR" sz="1400" b="0" u="none" dirty="0" err="1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Redução</a:t>
            </a:r>
            <a:r>
              <a:rPr lang="en-US" alt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de </a:t>
            </a:r>
            <a:r>
              <a:rPr lang="en-US" altLang="pt-BR" sz="14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multas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e </a:t>
            </a:r>
            <a:r>
              <a:rPr lang="en-US" altLang="pt-BR" sz="14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penalidades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 </a:t>
            </a:r>
            <a:r>
              <a:rPr lang="en-US" altLang="pt-BR" sz="14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previstas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pt-BR" sz="14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nas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leis </a:t>
            </a:r>
            <a:r>
              <a:rPr lang="en-US" altLang="pt-BR" sz="1400" b="0" u="none" dirty="0" err="1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brasileiras</a:t>
            </a:r>
            <a:r>
              <a:rPr lang="en-US" alt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e </a:t>
            </a:r>
            <a:r>
              <a:rPr lang="en-US" altLang="pt-BR" sz="1400" b="0" u="none" dirty="0" err="1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estrangeiras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;</a:t>
            </a:r>
          </a:p>
          <a:p>
            <a:pPr lvl="1" indent="-342900" algn="just">
              <a:spcBef>
                <a:spcPct val="3500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endParaRPr lang="en-US" altLang="pt-BR" sz="14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1" indent="-342900" algn="just">
              <a:spcBef>
                <a:spcPct val="3500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pt-BR" sz="14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Possibilidade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de </a:t>
            </a:r>
            <a:r>
              <a:rPr lang="en-US" altLang="pt-BR" sz="14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penalizar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o </a:t>
            </a:r>
            <a:r>
              <a:rPr lang="en-US" altLang="pt-BR" sz="14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parceiro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pt-BR" sz="14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comercial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pt-BR" sz="14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ou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pt-BR" sz="14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agente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corruptor </a:t>
            </a:r>
            <a:r>
              <a:rPr lang="en-US" altLang="pt-BR" sz="14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interno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;</a:t>
            </a:r>
          </a:p>
          <a:p>
            <a:pPr lvl="1" indent="-342900" algn="just">
              <a:spcBef>
                <a:spcPct val="3500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endParaRPr lang="en-US" altLang="pt-BR" sz="14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1" indent="-342900" algn="just">
              <a:spcBef>
                <a:spcPct val="3500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pt-BR" sz="14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Facilitação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para </a:t>
            </a:r>
            <a:r>
              <a:rPr lang="en-US" altLang="pt-BR" sz="14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obtenção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de um </a:t>
            </a:r>
            <a:r>
              <a:rPr lang="en-US" altLang="pt-BR" sz="14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Acordo</a:t>
            </a:r>
            <a:r>
              <a:rPr lang="en-US" alt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de </a:t>
            </a:r>
            <a:r>
              <a:rPr lang="en-US" altLang="pt-BR" sz="1400" b="0" u="none" dirty="0" err="1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Delação</a:t>
            </a:r>
            <a:r>
              <a:rPr lang="en-US" alt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– </a:t>
            </a:r>
            <a:r>
              <a:rPr lang="en-US" altLang="pt-BR" sz="1400" b="0" u="none" dirty="0" err="1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Proteção</a:t>
            </a:r>
            <a:r>
              <a:rPr lang="en-US" alt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do </a:t>
            </a:r>
            <a:r>
              <a:rPr lang="en-US" altLang="pt-BR" sz="1400" b="0" u="none" dirty="0" err="1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funcionário</a:t>
            </a:r>
            <a:r>
              <a:rPr lang="en-US" alt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altLang="pt-BR" sz="1400" b="0" u="none" dirty="0" err="1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incentivo</a:t>
            </a:r>
            <a:r>
              <a:rPr lang="en-US" alt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pt-BR" sz="1400" b="0" u="none" dirty="0" err="1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financeiro</a:t>
            </a:r>
            <a:r>
              <a:rPr lang="en-US" alt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,</a:t>
            </a:r>
            <a:endParaRPr lang="en-US" altLang="pt-BR" sz="14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1" indent="-342900" algn="just">
              <a:spcBef>
                <a:spcPct val="3500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endParaRPr lang="en-US" altLang="pt-BR" sz="14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1" indent="-342900" algn="just">
              <a:spcBef>
                <a:spcPct val="3500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r>
              <a:rPr 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Prevenir fraudes financeiras,  </a:t>
            </a:r>
          </a:p>
          <a:p>
            <a:pPr lvl="1" indent="-342900" algn="just">
              <a:spcBef>
                <a:spcPct val="3500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endParaRPr lang="pt-BR" sz="14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1" indent="-342900" algn="just">
              <a:spcBef>
                <a:spcPct val="3500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r>
              <a:rPr 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Proteger a empresa de danos à reputação (dano da marca); </a:t>
            </a:r>
          </a:p>
          <a:p>
            <a:pPr marL="285750" lvl="1" indent="-285750" algn="just">
              <a:spcBef>
                <a:spcPct val="3500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endParaRPr lang="pt-BR" sz="14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1" indent="-342900" algn="just">
              <a:spcBef>
                <a:spcPct val="3500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r>
              <a:rPr lang="pt-BR" sz="14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Estimula a cultura ética na </a:t>
            </a:r>
            <a:r>
              <a:rPr 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empresa</a:t>
            </a:r>
          </a:p>
          <a:p>
            <a:pPr lvl="1" indent="-342900" algn="just">
              <a:spcBef>
                <a:spcPct val="3500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endParaRPr lang="pt-BR" sz="1400" b="0" u="none" dirty="0" smtClean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1" indent="-342900" algn="just">
              <a:spcBef>
                <a:spcPct val="35000"/>
              </a:spcBef>
              <a:buClr>
                <a:srgbClr val="B0A345"/>
              </a:buClr>
              <a:buFont typeface="Arial" panose="020B0604020202020204" pitchFamily="34" charset="0"/>
              <a:buChar char="•"/>
              <a:defRPr/>
            </a:pPr>
            <a:r>
              <a:rPr 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E... </a:t>
            </a:r>
            <a:r>
              <a:rPr lang="pt-BR" sz="14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reduz o custo do seguro</a:t>
            </a:r>
            <a:endParaRPr lang="pt-BR" sz="14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0" u="none" dirty="0" smtClean="0">
              <a:latin typeface="Cambria" panose="02040503050406030204" pitchFamily="18" charset="0"/>
            </a:endParaRPr>
          </a:p>
          <a:p>
            <a:pPr>
              <a:buFontTx/>
              <a:buChar char="-"/>
            </a:pPr>
            <a:endParaRPr lang="en-US" b="0" u="none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" y="2263"/>
            <a:ext cx="9142803" cy="685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7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r="341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tângulo 1"/>
          <p:cNvSpPr/>
          <p:nvPr/>
        </p:nvSpPr>
        <p:spPr>
          <a:xfrm>
            <a:off x="181918" y="1503363"/>
            <a:ext cx="88392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u="none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OBRIGADO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u="none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u="none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759893" y="2456378"/>
            <a:ext cx="2571750" cy="55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sz="900" u="none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en-US" sz="900" b="1" u="none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sz="1600" b="1" u="none" dirty="0" smtClean="0">
                <a:solidFill>
                  <a:schemeClr val="bg1"/>
                </a:solidFill>
              </a:rPr>
              <a:t>ALVARO IGREJAS</a:t>
            </a:r>
          </a:p>
          <a:p>
            <a:pPr eaLnBrk="1" hangingPunct="1">
              <a:lnSpc>
                <a:spcPct val="90000"/>
              </a:lnSpc>
            </a:pPr>
            <a:r>
              <a:rPr lang="pt-BR" sz="1600" u="none" dirty="0">
                <a:solidFill>
                  <a:schemeClr val="bg1"/>
                </a:solidFill>
              </a:rPr>
              <a:t>Corporate Risks Director</a:t>
            </a:r>
            <a:endParaRPr lang="en-US" sz="900" b="1" u="none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10" y="3702479"/>
            <a:ext cx="269702" cy="279030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50" y="3093789"/>
            <a:ext cx="269702" cy="279031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93" y="3385704"/>
            <a:ext cx="269702" cy="279031"/>
          </a:xfrm>
          <a:prstGeom prst="rect">
            <a:avLst/>
          </a:prstGeom>
        </p:spPr>
      </p:pic>
      <p:sp>
        <p:nvSpPr>
          <p:cNvPr id="14" name="Title 4"/>
          <p:cNvSpPr txBox="1">
            <a:spLocks/>
          </p:cNvSpPr>
          <p:nvPr/>
        </p:nvSpPr>
        <p:spPr bwMode="auto">
          <a:xfrm>
            <a:off x="2070712" y="3065412"/>
            <a:ext cx="2336188" cy="88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pt-BR" sz="1000" u="none" dirty="0" smtClean="0">
                <a:solidFill>
                  <a:schemeClr val="bg1"/>
                </a:solidFill>
              </a:rPr>
              <a:t>+</a:t>
            </a:r>
            <a:r>
              <a:rPr lang="pt-BR" sz="1000" u="none" dirty="0">
                <a:solidFill>
                  <a:schemeClr val="bg1"/>
                </a:solidFill>
              </a:rPr>
              <a:t>55 (11) </a:t>
            </a:r>
            <a:r>
              <a:rPr lang="pt-BR" sz="1000" u="none" dirty="0" smtClean="0">
                <a:solidFill>
                  <a:schemeClr val="bg1"/>
                </a:solidFill>
              </a:rPr>
              <a:t>2161-6029</a:t>
            </a:r>
          </a:p>
          <a:p>
            <a:pPr eaLnBrk="1" hangingPunct="1">
              <a:lnSpc>
                <a:spcPct val="200000"/>
              </a:lnSpc>
            </a:pPr>
            <a:r>
              <a:rPr lang="pt-BR" sz="1000" u="none" dirty="0" smtClean="0">
                <a:solidFill>
                  <a:schemeClr val="bg1"/>
                </a:solidFill>
              </a:rPr>
              <a:t>+55 (11</a:t>
            </a:r>
            <a:r>
              <a:rPr lang="pt-BR" sz="1000" u="none" dirty="0">
                <a:solidFill>
                  <a:schemeClr val="bg1"/>
                </a:solidFill>
              </a:rPr>
              <a:t>) </a:t>
            </a:r>
            <a:r>
              <a:rPr lang="pt-BR" sz="1000" u="none" dirty="0" smtClean="0">
                <a:solidFill>
                  <a:schemeClr val="bg1"/>
                </a:solidFill>
              </a:rPr>
              <a:t>98757-3989 alvaro.igrejas@willis.com</a:t>
            </a:r>
            <a:endParaRPr lang="en-US" sz="900" b="1" u="none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4" t="34396" r="31244" b="41139"/>
          <a:stretch/>
        </p:blipFill>
        <p:spPr>
          <a:xfrm>
            <a:off x="3775935" y="5205769"/>
            <a:ext cx="1699708" cy="8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175" y="3371655"/>
            <a:ext cx="7446995" cy="1193800"/>
          </a:xfrm>
        </p:spPr>
        <p:txBody>
          <a:bodyPr/>
          <a:lstStyle/>
          <a:p>
            <a:pPr algn="ctr">
              <a:defRPr/>
            </a:pPr>
            <a:r>
              <a:rPr lang="en-GB" sz="3600" dirty="0" err="1"/>
              <a:t>Porque</a:t>
            </a:r>
            <a:r>
              <a:rPr lang="en-GB" sz="3600" dirty="0"/>
              <a:t> </a:t>
            </a:r>
            <a:r>
              <a:rPr lang="en-GB" sz="3600" dirty="0" err="1"/>
              <a:t>contratar</a:t>
            </a:r>
            <a:r>
              <a:rPr lang="en-GB" sz="3600" dirty="0"/>
              <a:t> o seguro d&amp;O ? 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>
          <a:xfrm>
            <a:off x="1638299" y="2600324"/>
            <a:ext cx="7298532" cy="1228726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isósceles 9"/>
          <p:cNvSpPr/>
          <p:nvPr/>
        </p:nvSpPr>
        <p:spPr>
          <a:xfrm rot="5400000">
            <a:off x="9284035" y="1197514"/>
            <a:ext cx="288925" cy="1809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56463" y="857580"/>
            <a:ext cx="5878367" cy="496317"/>
          </a:xfrm>
        </p:spPr>
        <p:txBody>
          <a:bodyPr>
            <a:noAutofit/>
          </a:bodyPr>
          <a:lstStyle/>
          <a:p>
            <a:r>
              <a:rPr lang="en-GB" sz="2200" b="1" dirty="0" err="1" smtClean="0">
                <a:solidFill>
                  <a:srgbClr val="914060"/>
                </a:solidFill>
              </a:rPr>
              <a:t>Por</a:t>
            </a:r>
            <a:r>
              <a:rPr lang="en-GB" sz="2200" b="1" dirty="0" smtClean="0">
                <a:solidFill>
                  <a:srgbClr val="914060"/>
                </a:solidFill>
              </a:rPr>
              <a:t> </a:t>
            </a:r>
            <a:r>
              <a:rPr lang="en-GB" sz="2200" b="1" dirty="0" err="1">
                <a:solidFill>
                  <a:srgbClr val="914060"/>
                </a:solidFill>
              </a:rPr>
              <a:t>que</a:t>
            </a:r>
            <a:r>
              <a:rPr lang="en-GB" sz="2200" b="1" dirty="0">
                <a:solidFill>
                  <a:srgbClr val="914060"/>
                </a:solidFill>
              </a:rPr>
              <a:t> </a:t>
            </a:r>
            <a:r>
              <a:rPr lang="en-GB" sz="2200" b="1" dirty="0" err="1">
                <a:solidFill>
                  <a:srgbClr val="914060"/>
                </a:solidFill>
              </a:rPr>
              <a:t>contratar</a:t>
            </a:r>
            <a:r>
              <a:rPr lang="en-GB" sz="2200" b="1" dirty="0">
                <a:solidFill>
                  <a:srgbClr val="914060"/>
                </a:solidFill>
              </a:rPr>
              <a:t> o seguro de </a:t>
            </a:r>
            <a:r>
              <a:rPr lang="en-GB" sz="2200" b="1" dirty="0" smtClean="0">
                <a:solidFill>
                  <a:srgbClr val="914060"/>
                </a:solidFill>
              </a:rPr>
              <a:t>D&amp;O?</a:t>
            </a:r>
            <a:r>
              <a:rPr lang="pt-BR" altLang="en-US" sz="2200" b="1" dirty="0" smtClean="0">
                <a:solidFill>
                  <a:srgbClr val="914060"/>
                </a:solidFill>
              </a:rPr>
              <a:t>  </a:t>
            </a:r>
            <a:r>
              <a:rPr lang="pt-BR" altLang="en-US" sz="2200" b="1" dirty="0">
                <a:solidFill>
                  <a:srgbClr val="914060"/>
                </a:solidFill>
              </a:rPr>
              <a:t/>
            </a:r>
            <a:br>
              <a:rPr lang="pt-BR" altLang="en-US" sz="2200" b="1" dirty="0">
                <a:solidFill>
                  <a:srgbClr val="914060"/>
                </a:solidFill>
              </a:rPr>
            </a:br>
            <a:endParaRPr lang="en-US" sz="2200" b="1" dirty="0">
              <a:solidFill>
                <a:srgbClr val="91406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31628" y="1921582"/>
            <a:ext cx="8357191" cy="38200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1" fontAlgn="base" hangingPunct="1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23888" indent="-166688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914400" indent="-176213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7732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lnSpc>
                <a:spcPct val="200000"/>
              </a:lnSpc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8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Ter o seguro de D&amp;O ou colocar os seus bens em um paraíso </a:t>
            </a:r>
            <a:r>
              <a:rPr lang="pt-BR" sz="18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fiscal?</a:t>
            </a:r>
            <a:endParaRPr lang="en-US" sz="1800" b="0" u="none" dirty="0" smtClean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en-US" sz="1800" b="0" u="none" dirty="0" err="1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Qual</a:t>
            </a:r>
            <a:r>
              <a:rPr lang="en-US" sz="18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en-US" sz="18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a </a:t>
            </a:r>
            <a:r>
              <a:rPr lang="en-US" sz="18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importância</a:t>
            </a:r>
            <a:r>
              <a:rPr lang="en-US" sz="18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do </a:t>
            </a:r>
            <a:r>
              <a:rPr lang="en-US" sz="18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executivo</a:t>
            </a:r>
            <a:r>
              <a:rPr lang="en-US" sz="18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en-US" sz="18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ter</a:t>
            </a:r>
            <a:r>
              <a:rPr lang="en-US" sz="18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um </a:t>
            </a:r>
            <a:r>
              <a:rPr lang="en-US" sz="1800" b="0" u="none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seguro</a:t>
            </a:r>
            <a:r>
              <a:rPr lang="en-US" sz="18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de </a:t>
            </a:r>
            <a:r>
              <a:rPr lang="en-US" sz="18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D&amp;O?</a:t>
            </a:r>
          </a:p>
          <a:p>
            <a:pPr marL="285750" indent="-285750">
              <a:lnSpc>
                <a:spcPct val="200000"/>
              </a:lnSpc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8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Quais </a:t>
            </a:r>
            <a:r>
              <a:rPr lang="pt-BR" sz="18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são os executivos com maior </a:t>
            </a:r>
            <a:r>
              <a:rPr lang="pt-BR" sz="18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exposição?</a:t>
            </a:r>
          </a:p>
          <a:p>
            <a:pPr marL="285750" indent="-285750">
              <a:lnSpc>
                <a:spcPct val="200000"/>
              </a:lnSpc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8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Qual </a:t>
            </a:r>
            <a:r>
              <a:rPr lang="pt-BR" sz="1800" b="0" u="none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limite de cobertura a ser </a:t>
            </a:r>
            <a:r>
              <a:rPr lang="pt-BR" sz="1800" b="0" u="none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contratado?</a:t>
            </a:r>
            <a:endParaRPr lang="pt-BR" sz="1800" b="0" u="none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z="1800" b="0" u="none" dirty="0" smtClean="0">
              <a:latin typeface="Cambria" panose="02040503050406030204" pitchFamily="18" charset="0"/>
            </a:endParaRPr>
          </a:p>
          <a:p>
            <a:pPr marL="0" indent="0">
              <a:lnSpc>
                <a:spcPct val="200000"/>
              </a:lnSpc>
            </a:pPr>
            <a:endParaRPr lang="pt-BR" sz="1800" b="0" u="none" dirty="0" smtClean="0">
              <a:latin typeface="Cambria" panose="020405030504060302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z="1800" b="0" u="none" dirty="0" smtClean="0">
              <a:latin typeface="Cambria" panose="020405030504060302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z="1800" b="0" u="none" dirty="0" smtClean="0">
              <a:latin typeface="Cambria" panose="02040503050406030204" pitchFamily="18" charset="0"/>
            </a:endParaRPr>
          </a:p>
          <a:p>
            <a:pPr>
              <a:lnSpc>
                <a:spcPct val="200000"/>
              </a:lnSpc>
              <a:buFontTx/>
              <a:buChar char="-"/>
            </a:pPr>
            <a:endParaRPr lang="en-US" sz="1800" b="0" u="none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2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38299" y="2486025"/>
            <a:ext cx="7027285" cy="1702499"/>
          </a:xfrm>
        </p:spPr>
        <p:txBody>
          <a:bodyPr/>
          <a:lstStyle/>
          <a:p>
            <a:r>
              <a:rPr lang="pt-BR" sz="3600" cap="all" dirty="0">
                <a:solidFill>
                  <a:srgbClr val="914060"/>
                </a:solidFill>
                <a:latin typeface="Cambria" panose="02040503050406030204" pitchFamily="18" charset="0"/>
                <a:ea typeface="+mj-ea"/>
                <a:cs typeface="+mj-cs"/>
              </a:rPr>
              <a:t>Seguro de D&amp;O </a:t>
            </a:r>
            <a:endParaRPr lang="pt-BR" sz="3600" cap="all" dirty="0" smtClean="0">
              <a:solidFill>
                <a:srgbClr val="914060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r>
              <a:rPr lang="pt-BR" sz="3600" cap="all" dirty="0" smtClean="0">
                <a:solidFill>
                  <a:srgbClr val="914060"/>
                </a:solidFill>
                <a:latin typeface="Cambria" panose="02040503050406030204" pitchFamily="18" charset="0"/>
                <a:ea typeface="+mj-ea"/>
                <a:cs typeface="+mj-cs"/>
              </a:rPr>
              <a:t>Cenário </a:t>
            </a:r>
            <a:r>
              <a:rPr lang="pt-BR" sz="3600" cap="all" dirty="0">
                <a:solidFill>
                  <a:srgbClr val="914060"/>
                </a:solidFill>
                <a:latin typeface="Cambria" panose="02040503050406030204" pitchFamily="18" charset="0"/>
                <a:ea typeface="+mj-ea"/>
                <a:cs typeface="+mj-cs"/>
              </a:rPr>
              <a:t>Atual</a:t>
            </a:r>
            <a:endParaRPr lang="en-US" sz="3600" cap="all" dirty="0">
              <a:solidFill>
                <a:srgbClr val="914060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7508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isósceles 9"/>
          <p:cNvSpPr/>
          <p:nvPr/>
        </p:nvSpPr>
        <p:spPr>
          <a:xfrm rot="5400000">
            <a:off x="9284035" y="1197514"/>
            <a:ext cx="288925" cy="1809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37413" y="829005"/>
            <a:ext cx="5878367" cy="914070"/>
          </a:xfrm>
        </p:spPr>
        <p:txBody>
          <a:bodyPr>
            <a:noAutofit/>
          </a:bodyPr>
          <a:lstStyle/>
          <a:p>
            <a:r>
              <a:rPr lang="pt-BR" sz="2300" b="1" dirty="0">
                <a:solidFill>
                  <a:srgbClr val="914060"/>
                </a:solidFill>
              </a:rPr>
              <a:t>Cenário Atual do Seguro de </a:t>
            </a:r>
            <a:r>
              <a:rPr lang="pt-BR" sz="2300" b="1" dirty="0" smtClean="0">
                <a:solidFill>
                  <a:srgbClr val="914060"/>
                </a:solidFill>
              </a:rPr>
              <a:t>D&amp;O</a:t>
            </a:r>
            <a:endParaRPr lang="en-US" sz="2300" b="1" dirty="0">
              <a:solidFill>
                <a:srgbClr val="91406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9253" y="1216732"/>
            <a:ext cx="8357191" cy="497451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1" fontAlgn="base" hangingPunct="1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23888" indent="-166688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914400" indent="-176213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7732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>
              <a:spcBef>
                <a:spcPct val="0"/>
              </a:spcBef>
              <a:defRPr/>
            </a:pPr>
            <a:endParaRPr lang="pt-BR" sz="1800" b="0" cap="all" dirty="0" smtClean="0">
              <a:solidFill>
                <a:srgbClr val="6798D1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0">
              <a:spcBef>
                <a:spcPct val="0"/>
              </a:spcBef>
              <a:defRPr/>
            </a:pPr>
            <a:endParaRPr lang="pt-BR" sz="1800" b="0" cap="all" dirty="0">
              <a:solidFill>
                <a:srgbClr val="6798D1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0" indent="0"/>
            <a:endParaRPr lang="pt-BR" sz="1800" b="0" u="none" dirty="0" smtClean="0">
              <a:latin typeface="Cambria" panose="02040503050406030204" pitchFamily="18" charset="0"/>
            </a:endParaRPr>
          </a:p>
          <a:p>
            <a:pPr>
              <a:buFontTx/>
              <a:buChar char="-"/>
            </a:pPr>
            <a:endParaRPr lang="en-US" sz="1800" b="0" u="none" dirty="0" smtClean="0">
              <a:latin typeface="Cambria" panose="020405030504060302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6129" y="1665721"/>
            <a:ext cx="5328592" cy="43584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500" b="0" kern="1200" cap="all">
                <a:solidFill>
                  <a:srgbClr val="6798D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endParaRPr lang="pt-BR" altLang="en-US" sz="1800" u="none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Clr>
                <a:srgbClr val="B0A345"/>
              </a:buClr>
            </a:pPr>
            <a:endParaRPr lang="pt-BR" altLang="en-US" sz="1800" u="none" cap="none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l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altLang="en-US" sz="1800" u="none" cap="none" dirty="0" smtClean="0">
                <a:solidFill>
                  <a:schemeClr val="accent6">
                    <a:lumMod val="50000"/>
                  </a:schemeClr>
                </a:solidFill>
              </a:rPr>
              <a:t>Limites de R$ 1 Milhão a US$ 600 Milhões.</a:t>
            </a:r>
            <a:r>
              <a:rPr lang="pt-BR" altLang="en-US" sz="1800" u="none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t-BR" altLang="en-US" sz="1800" u="none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altLang="en-US" sz="1800" u="none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t-BR" altLang="en-US" sz="1800" u="none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altLang="en-US" sz="1800" u="none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t-BR" altLang="en-US" sz="1800" u="none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sz="1800" u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642296"/>
              </p:ext>
            </p:extLst>
          </p:nvPr>
        </p:nvGraphicFramePr>
        <p:xfrm>
          <a:off x="1063257" y="2966466"/>
          <a:ext cx="6892927" cy="2737810"/>
        </p:xfrm>
        <a:graphic>
          <a:graphicData uri="http://schemas.openxmlformats.org/drawingml/2006/table">
            <a:tbl>
              <a:tblPr firstRow="1" firstCol="1" bandRow="1">
                <a:effectLst/>
                <a:tableStyleId>{306799F8-075E-4A3A-A7F6-7FBC6576F1A4}</a:tableStyleId>
              </a:tblPr>
              <a:tblGrid>
                <a:gridCol w="2058556"/>
                <a:gridCol w="2243989"/>
                <a:gridCol w="2590382"/>
              </a:tblGrid>
              <a:tr h="86935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BR" sz="17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Ano</a:t>
                      </a:r>
                      <a:endParaRPr lang="en-US" sz="17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89089" marR="89089" marT="44545" marB="44545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BR" sz="17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Sinistralidade</a:t>
                      </a:r>
                      <a:endParaRPr lang="en-US" sz="17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89089" marR="89089" marT="44545" marB="44545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BR" sz="17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Prêmios Diretos</a:t>
                      </a:r>
                      <a:endParaRPr lang="en-US" sz="17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89089" marR="89089" marT="44545" marB="44545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228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7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2013</a:t>
                      </a:r>
                      <a:endParaRPr lang="en-US" sz="17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89089" marR="89089" marT="44545" marB="44545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7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32,30%</a:t>
                      </a:r>
                    </a:p>
                  </a:txBody>
                  <a:tcPr marL="89089" marR="89089" marT="44545" marB="44545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R$ 230,3 Milhões</a:t>
                      </a:r>
                      <a:endParaRPr lang="en-US" sz="17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89089" marR="89089" marT="44545" marB="44545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228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7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2014</a:t>
                      </a:r>
                      <a:endParaRPr lang="en-US" sz="17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89089" marR="89089" marT="44545" marB="44545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7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53,50%</a:t>
                      </a:r>
                      <a:endParaRPr lang="en-US" sz="17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89089" marR="89089" marT="44545" marB="44545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R$ 227,6 Milhões</a:t>
                      </a:r>
                      <a:endParaRPr lang="en-US" sz="17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89089" marR="89089" marT="44545" marB="44545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228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7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2015 (Até</a:t>
                      </a:r>
                      <a:r>
                        <a:rPr lang="pt-BR" sz="17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Agosto</a:t>
                      </a:r>
                      <a:r>
                        <a:rPr lang="pt-BR" sz="17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)</a:t>
                      </a:r>
                    </a:p>
                  </a:txBody>
                  <a:tcPr marL="89089" marR="89089" marT="44545" marB="44545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7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36%</a:t>
                      </a:r>
                      <a:endParaRPr lang="en-US" sz="17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89089" marR="89089" marT="44545" marB="44545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7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R$ 211,4 Milhões</a:t>
                      </a:r>
                      <a:endParaRPr lang="en-US" sz="17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89089" marR="89089" marT="44545" marB="44545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4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isósceles 9"/>
          <p:cNvSpPr/>
          <p:nvPr/>
        </p:nvSpPr>
        <p:spPr>
          <a:xfrm rot="5400000">
            <a:off x="9284035" y="1197514"/>
            <a:ext cx="288925" cy="1809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37413" y="829005"/>
            <a:ext cx="5878367" cy="496317"/>
          </a:xfrm>
        </p:spPr>
        <p:txBody>
          <a:bodyPr>
            <a:noAutofit/>
          </a:bodyPr>
          <a:lstStyle/>
          <a:p>
            <a:r>
              <a:rPr lang="pt-BR" sz="2300" b="1" dirty="0">
                <a:solidFill>
                  <a:srgbClr val="914060"/>
                </a:solidFill>
              </a:rPr>
              <a:t>PRINCIPAIS RECLAMANTES</a:t>
            </a:r>
            <a:endParaRPr lang="en-US" sz="2300" b="1" dirty="0">
              <a:solidFill>
                <a:srgbClr val="91406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9253" y="1216732"/>
            <a:ext cx="8357191" cy="497451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1" fontAlgn="base" hangingPunct="1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23888" indent="-166688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914400" indent="-176213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7732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>
              <a:spcBef>
                <a:spcPct val="0"/>
              </a:spcBef>
              <a:defRPr/>
            </a:pPr>
            <a:endParaRPr lang="pt-BR" sz="1800" b="0" cap="all" dirty="0" smtClean="0">
              <a:solidFill>
                <a:srgbClr val="6798D1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0">
              <a:spcBef>
                <a:spcPct val="0"/>
              </a:spcBef>
              <a:defRPr/>
            </a:pPr>
            <a:endParaRPr lang="pt-BR" sz="1800" b="0" cap="all" dirty="0">
              <a:solidFill>
                <a:srgbClr val="6798D1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b="0" u="none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b="0" u="none" dirty="0" smtClean="0">
              <a:latin typeface="Cambria" panose="02040503050406030204" pitchFamily="18" charset="0"/>
            </a:endParaRPr>
          </a:p>
          <a:p>
            <a:pPr>
              <a:buFontTx/>
              <a:buChar char="-"/>
            </a:pPr>
            <a:endParaRPr lang="en-US" sz="1800" b="0" u="none" dirty="0" smtClean="0">
              <a:latin typeface="Cambria" panose="02040503050406030204" pitchFamily="18" charset="0"/>
            </a:endParaRPr>
          </a:p>
        </p:txBody>
      </p:sp>
      <p:graphicFrame>
        <p:nvGraphicFramePr>
          <p:cNvPr id="5" name="Diagrama 5"/>
          <p:cNvGraphicFramePr/>
          <p:nvPr>
            <p:extLst>
              <p:ext uri="{D42A27DB-BD31-4B8C-83A1-F6EECF244321}">
                <p14:modId xmlns:p14="http://schemas.microsoft.com/office/powerpoint/2010/main" val="387532220"/>
              </p:ext>
            </p:extLst>
          </p:nvPr>
        </p:nvGraphicFramePr>
        <p:xfrm>
          <a:off x="395536" y="1196752"/>
          <a:ext cx="82809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08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859954"/>
            <a:ext cx="5343525" cy="432048"/>
          </a:xfrm>
        </p:spPr>
        <p:txBody>
          <a:bodyPr>
            <a:normAutofit fontScale="90000"/>
          </a:bodyPr>
          <a:lstStyle/>
          <a:p>
            <a:r>
              <a:rPr lang="pt-PT" dirty="0"/>
              <a:t>AMÉRICA LATINA RELATÓRIO </a:t>
            </a:r>
            <a:r>
              <a:rPr lang="pt-PT" dirty="0" smtClean="0"/>
              <a:t>SOBRE CORRUPÇÃO </a:t>
            </a:r>
            <a:r>
              <a:rPr lang="pt-PT" dirty="0"/>
              <a:t>- setembro 2015</a:t>
            </a:r>
            <a:br>
              <a:rPr lang="pt-PT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]</a:t>
            </a:r>
          </a:p>
        </p:txBody>
      </p:sp>
      <p:sp>
        <p:nvSpPr>
          <p:cNvPr id="4" name="Retângulo 3"/>
          <p:cNvSpPr/>
          <p:nvPr/>
        </p:nvSpPr>
        <p:spPr>
          <a:xfrm>
            <a:off x="590549" y="1749424"/>
            <a:ext cx="827722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b="1" u="none" dirty="0" smtClean="0">
                <a:solidFill>
                  <a:srgbClr val="003A60"/>
                </a:solidFill>
              </a:rPr>
              <a:t>Aqui </a:t>
            </a:r>
            <a:r>
              <a:rPr lang="pt-PT" sz="1100" b="1" u="none" dirty="0">
                <a:solidFill>
                  <a:srgbClr val="003A60"/>
                </a:solidFill>
              </a:rPr>
              <a:t>estão alguns destaques da </a:t>
            </a:r>
            <a:r>
              <a:rPr lang="pt-PT" sz="1100" b="1" u="none" dirty="0" smtClean="0">
                <a:solidFill>
                  <a:srgbClr val="003A60"/>
                </a:solidFill>
              </a:rPr>
              <a:t>América Latina </a:t>
            </a:r>
            <a:r>
              <a:rPr lang="pt-PT" sz="1100" b="1" u="none" dirty="0">
                <a:solidFill>
                  <a:srgbClr val="003A60"/>
                </a:solidFill>
              </a:rPr>
              <a:t>sobre </a:t>
            </a:r>
            <a:r>
              <a:rPr lang="pt-PT" sz="1100" b="1" u="none" dirty="0" smtClean="0">
                <a:solidFill>
                  <a:srgbClr val="003A60"/>
                </a:solidFill>
              </a:rPr>
              <a:t>corrupção até agosto </a:t>
            </a:r>
            <a:r>
              <a:rPr lang="pt-PT" sz="1100" b="1" u="none" dirty="0">
                <a:solidFill>
                  <a:srgbClr val="003A60"/>
                </a:solidFill>
              </a:rPr>
              <a:t>de 2015.</a:t>
            </a:r>
            <a:r>
              <a:rPr lang="pt-PT" sz="1100" u="none" dirty="0"/>
              <a:t/>
            </a:r>
            <a:br>
              <a:rPr lang="pt-PT" sz="1100" u="none" dirty="0"/>
            </a:br>
            <a:r>
              <a:rPr lang="pt-PT" u="none" dirty="0"/>
              <a:t/>
            </a:r>
            <a:br>
              <a:rPr lang="pt-PT" u="none" dirty="0"/>
            </a:br>
            <a:r>
              <a:rPr lang="pt-PT" sz="1050" b="1" u="none" dirty="0"/>
              <a:t>Argentina</a:t>
            </a:r>
            <a:r>
              <a:rPr lang="pt-PT" sz="1050" u="none" dirty="0"/>
              <a:t>: </a:t>
            </a:r>
            <a:r>
              <a:rPr lang="pt-PT" sz="1050" u="none" dirty="0" smtClean="0"/>
              <a:t>três </a:t>
            </a:r>
            <a:r>
              <a:rPr lang="pt-PT" sz="1050" u="none" dirty="0"/>
              <a:t>ex-funcionários da Argentina Mint (Casa de La Moneda) e um representante da empresa alemã Atlântico Zeiser foram condenados à prisão por um esquema de superfaturamento, em que os funcionários </a:t>
            </a:r>
            <a:r>
              <a:rPr lang="pt-PT" sz="1050" u="none" dirty="0" smtClean="0"/>
              <a:t>aceitaram </a:t>
            </a:r>
            <a:r>
              <a:rPr lang="pt-PT" sz="1050" u="none" dirty="0"/>
              <a:t>subornos </a:t>
            </a:r>
            <a:r>
              <a:rPr lang="pt-PT" sz="1050" u="none" dirty="0" smtClean="0"/>
              <a:t>ao aprovar </a:t>
            </a:r>
            <a:r>
              <a:rPr lang="pt-PT" sz="1050" u="none" dirty="0"/>
              <a:t>contratos para a compra de </a:t>
            </a:r>
            <a:r>
              <a:rPr lang="pt-PT" sz="1050" u="none" dirty="0" smtClean="0"/>
              <a:t>equipamentos.</a:t>
            </a: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>Principal candidato da oposição Mauricio Macri, </a:t>
            </a:r>
            <a:r>
              <a:rPr lang="pt-PT" sz="1050" u="none" dirty="0" smtClean="0"/>
              <a:t>está </a:t>
            </a:r>
            <a:r>
              <a:rPr lang="pt-PT" sz="1050" u="none" dirty="0"/>
              <a:t>sendo investigado por contratos com uma empresa de propriedade de Fernando Niembro, um famoso jornalista esportivo e um dos líderes atuais da PRO (Proposta Republicana</a:t>
            </a:r>
            <a:r>
              <a:rPr lang="pt-PT" sz="1050" u="none" dirty="0" smtClean="0"/>
              <a:t>),. </a:t>
            </a:r>
            <a:r>
              <a:rPr lang="pt-PT" sz="1050" u="none" dirty="0"/>
              <a:t>A empresa de Niembro, La Usina, alegadamente recebeu US $ 2,5 milhões para realizar pesquisas e gerenciar contratos de publicidade.</a:t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b="1" u="none" dirty="0" smtClean="0"/>
              <a:t>Chile</a:t>
            </a:r>
            <a:r>
              <a:rPr lang="pt-PT" sz="1050" u="none" dirty="0"/>
              <a:t>: </a:t>
            </a:r>
            <a:r>
              <a:rPr lang="pt-PT" sz="1050" u="none" dirty="0" smtClean="0"/>
              <a:t>o </a:t>
            </a:r>
            <a:r>
              <a:rPr lang="pt-PT" sz="1050" u="none" dirty="0"/>
              <a:t>Ministério Público acusou 19 pessoas de </a:t>
            </a:r>
            <a:r>
              <a:rPr lang="pt-PT" sz="1050" u="none" dirty="0" smtClean="0"/>
              <a:t>infrações </a:t>
            </a:r>
            <a:r>
              <a:rPr lang="pt-PT" sz="1050" u="none" dirty="0"/>
              <a:t>fiscais e violações das leis de doação relacionadas com casos de corrupção envolvendo dois grandes conglomerados, o grupo Penta </a:t>
            </a:r>
            <a:r>
              <a:rPr lang="pt-PT" sz="1050" u="none" dirty="0" smtClean="0"/>
              <a:t>e a </a:t>
            </a:r>
            <a:r>
              <a:rPr lang="pt-PT" sz="1050" u="none" dirty="0"/>
              <a:t>SQM </a:t>
            </a:r>
            <a:r>
              <a:rPr lang="pt-PT" sz="1050" u="none" dirty="0" smtClean="0"/>
              <a:t>Mineiração.</a:t>
            </a: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>O exército chileno admitiu </a:t>
            </a:r>
            <a:r>
              <a:rPr lang="pt-PT" sz="1050" u="none" dirty="0" smtClean="0"/>
              <a:t>que foram feitas  </a:t>
            </a:r>
            <a:r>
              <a:rPr lang="pt-PT" sz="1050" u="none" dirty="0"/>
              <a:t>milhões de dólares em compras fictícias de equipamento militar.</a:t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b="1" u="none" dirty="0"/>
              <a:t>Colômbia: </a:t>
            </a:r>
            <a:r>
              <a:rPr lang="pt-PT" sz="1050" u="none" dirty="0"/>
              <a:t>o</a:t>
            </a:r>
            <a:r>
              <a:rPr lang="pt-PT" sz="1050" u="none" dirty="0" smtClean="0"/>
              <a:t> </a:t>
            </a:r>
            <a:r>
              <a:rPr lang="pt-PT" sz="1050" u="none" dirty="0"/>
              <a:t>governador de Cundinamarca, Alvaro Cruz, renunciou ao cargo depois de ser acusado pelo escritório do procurador em um escândalo de corrupção em Bogotá. Cruz supostamente pagou subornos a funcionários da cidade em troca de contratos no valor de $ 7,8 milhões. O processo é conhecido como o </a:t>
            </a:r>
            <a:r>
              <a:rPr lang="pt-PT" sz="1050" u="none" dirty="0" smtClean="0"/>
              <a:t>“ Contrato de Carrossel".</a:t>
            </a: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>Gabinete do Procurador-Geral prendeu seis oficiais de imigração </a:t>
            </a:r>
            <a:r>
              <a:rPr lang="pt-PT" sz="1050" u="none" dirty="0" smtClean="0"/>
              <a:t>por conta de </a:t>
            </a:r>
            <a:r>
              <a:rPr lang="pt-PT" sz="1050" u="none" dirty="0"/>
              <a:t>reclamações sobre registros de entrada e saída alterados de viajantes no Aeroporto Internacional Eldorado de Bogotá. O réu </a:t>
            </a:r>
            <a:r>
              <a:rPr lang="pt-PT" sz="1050" u="none" dirty="0" smtClean="0"/>
              <a:t>fazia </a:t>
            </a:r>
            <a:r>
              <a:rPr lang="pt-PT" sz="1050" u="none" dirty="0"/>
              <a:t>parte de uma rede criminosa envolvida em falsificação de documentos, encobrindo antecedentes criminais, tráfico de seres humanos, entre outros</a:t>
            </a:r>
            <a:r>
              <a:rPr lang="pt-PT" sz="1050" u="none" dirty="0" smtClean="0"/>
              <a:t>.</a:t>
            </a:r>
            <a:r>
              <a:rPr lang="pt-PT" u="none" dirty="0"/>
              <a:t/>
            </a:r>
            <a:br>
              <a:rPr lang="pt-PT" u="none" dirty="0"/>
            </a:b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943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20995" y="1878502"/>
            <a:ext cx="8021159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50" b="1" u="none" dirty="0" smtClean="0"/>
              <a:t>Guatemala</a:t>
            </a:r>
            <a:r>
              <a:rPr lang="pt-PT" sz="1050" b="1" u="none" dirty="0"/>
              <a:t>: </a:t>
            </a:r>
            <a:r>
              <a:rPr lang="pt-PT" sz="1050" u="none" dirty="0" smtClean="0"/>
              <a:t>o </a:t>
            </a:r>
            <a:r>
              <a:rPr lang="pt-PT" sz="1050" u="none" dirty="0"/>
              <a:t>escândalo La Linea continua. O presidente Otto Pérez Molina renunciou em 03 de setembro e vai enfrentar acusações </a:t>
            </a:r>
            <a:r>
              <a:rPr lang="pt-PT" sz="1050" u="none" dirty="0" smtClean="0"/>
              <a:t>de escandalo em </a:t>
            </a:r>
            <a:r>
              <a:rPr lang="pt-PT" sz="1050" u="none" dirty="0"/>
              <a:t>seu </a:t>
            </a:r>
            <a:r>
              <a:rPr lang="pt-PT" sz="1050" u="none" dirty="0" smtClean="0"/>
              <a:t>governo. </a:t>
            </a:r>
            <a:r>
              <a:rPr lang="pt-PT" sz="1050" u="none" dirty="0"/>
              <a:t>Um dia antes, o Congresso Nacional retirou a imunidade de Molina, 64 anos</a:t>
            </a:r>
            <a:r>
              <a:rPr lang="pt-PT" sz="1050" u="none" dirty="0" smtClean="0"/>
              <a:t>, que </a:t>
            </a:r>
            <a:r>
              <a:rPr lang="pt-PT" sz="1050" u="none" dirty="0"/>
              <a:t>estava no cargo desde janeiro de 2012</a:t>
            </a:r>
            <a:r>
              <a:rPr lang="pt-PT" sz="1050" u="none" dirty="0" smtClean="0"/>
              <a:t>.</a:t>
            </a:r>
            <a:endParaRPr lang="pt-PT" sz="1050" b="1" u="none" dirty="0"/>
          </a:p>
          <a:p>
            <a:endParaRPr lang="pt-PT" sz="1050" b="1" u="none" dirty="0" smtClean="0"/>
          </a:p>
          <a:p>
            <a:r>
              <a:rPr lang="pt-PT" sz="1050" b="1" u="none" dirty="0" smtClean="0"/>
              <a:t>Honduras</a:t>
            </a:r>
            <a:r>
              <a:rPr lang="pt-PT" sz="1050" b="1" u="none" dirty="0"/>
              <a:t>: </a:t>
            </a:r>
            <a:r>
              <a:rPr lang="pt-PT" sz="1050" u="none" dirty="0"/>
              <a:t>manifestantes exigiram a renúncia do presidente Juan Orlando Hernandez </a:t>
            </a:r>
            <a:r>
              <a:rPr lang="pt-PT" sz="1050" u="none" dirty="0" smtClean="0"/>
              <a:t>e a  </a:t>
            </a:r>
            <a:r>
              <a:rPr lang="pt-PT" sz="1050" u="none" dirty="0"/>
              <a:t>instalação de uma comissão da ONU para investigar a corrupção. Hernandez supostamente desviou mais de $ 330.000.000 do fundo de seguridade social.</a:t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b="1" u="none" dirty="0"/>
              <a:t>Panamá: </a:t>
            </a:r>
            <a:r>
              <a:rPr lang="pt-PT" sz="1050" u="none" dirty="0" smtClean="0"/>
              <a:t>um </a:t>
            </a:r>
            <a:r>
              <a:rPr lang="pt-PT" sz="1050" u="none" dirty="0"/>
              <a:t>ex-diretor regional da SAP International Inc., Vicente Eduardo Garcia, se declarou culpado de conspiração </a:t>
            </a:r>
            <a:r>
              <a:rPr lang="pt-PT" sz="1050" u="none" dirty="0" smtClean="0"/>
              <a:t>por </a:t>
            </a:r>
            <a:r>
              <a:rPr lang="pt-PT" sz="1050" u="none" dirty="0"/>
              <a:t>violar a Lei de Práticas de Corrupção no Exterior por subornar autoridades panamenhas para ganhar contratos de tecnologia do governo para SAP. O Ministério Público iniciou uma investigação oficial.</a:t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u="none" dirty="0"/>
              <a:t>Ex-diretor da Superintendência del Mercado de Valores de Panamá (SVM), Ignacio Fabrega, estava foragido desde março, se entregou às autoridades e vai ser julgado por corrupção. Ele  implicou o ex-presidente do Panamá, Ricardo Martinelli (2009-2014) em um esquema envolvendo Pacific Financial (FP), uma corretora que está agora em processo de liquidação.</a:t>
            </a:r>
            <a:br>
              <a:rPr lang="pt-PT" sz="1050" u="none" dirty="0"/>
            </a:br>
            <a:r>
              <a:rPr lang="pt-PT" sz="1050" b="1" u="none" dirty="0"/>
              <a:t/>
            </a:r>
            <a:br>
              <a:rPr lang="pt-PT" sz="1050" b="1" u="none" dirty="0"/>
            </a:br>
            <a:r>
              <a:rPr lang="pt-PT" sz="1050" b="1" u="none" dirty="0"/>
              <a:t>Peru: </a:t>
            </a:r>
            <a:r>
              <a:rPr lang="pt-PT" sz="1050" u="none" dirty="0" smtClean="0"/>
              <a:t>o </a:t>
            </a:r>
            <a:r>
              <a:rPr lang="pt-PT" sz="1050" u="none" dirty="0"/>
              <a:t>Instituto Basel para Governança, que auxilia na recuperação de bens obtidos de forma ilegal, anunciou a abertura de um escritório em Lima, um projeto apoiado pelo governo suíço.</a:t>
            </a:r>
            <a:br>
              <a:rPr lang="pt-PT" sz="1050" u="none" dirty="0"/>
            </a:br>
            <a:r>
              <a:rPr lang="pt-PT" sz="1050" u="none" dirty="0"/>
              <a:t/>
            </a:r>
            <a:br>
              <a:rPr lang="pt-PT" sz="1050" u="none" dirty="0"/>
            </a:br>
            <a:r>
              <a:rPr lang="pt-PT" sz="1050" b="1" u="none" dirty="0"/>
              <a:t>Uruguai: </a:t>
            </a:r>
            <a:r>
              <a:rPr lang="pt-PT" sz="1050" u="none" dirty="0" smtClean="0"/>
              <a:t>o </a:t>
            </a:r>
            <a:r>
              <a:rPr lang="pt-PT" sz="1050" u="none" dirty="0"/>
              <a:t>Banco de Seguros do Estado (BSE) aciounou cinco de seus especialistas em acusações criminais contra eles </a:t>
            </a:r>
            <a:r>
              <a:rPr lang="pt-PT" sz="1050" u="none" dirty="0" smtClean="0"/>
              <a:t>por conta de </a:t>
            </a:r>
            <a:r>
              <a:rPr lang="pt-PT" sz="1050" u="none" dirty="0"/>
              <a:t>uma suposta rede de corrupção que inflou as avaliações de veículos danificados entre 100% e 200%.</a:t>
            </a:r>
            <a:br>
              <a:rPr lang="pt-PT" sz="1050" u="none" dirty="0"/>
            </a:br>
            <a:r>
              <a:rPr lang="pt-PT" sz="1050" b="1" u="none" dirty="0"/>
              <a:t/>
            </a:r>
            <a:br>
              <a:rPr lang="pt-PT" sz="1050" b="1" u="none" dirty="0"/>
            </a:br>
            <a:r>
              <a:rPr lang="pt-PT" sz="1050" b="1" u="none" dirty="0"/>
              <a:t>Venezuela: </a:t>
            </a:r>
            <a:r>
              <a:rPr lang="pt-PT" sz="1050" u="none" dirty="0" smtClean="0"/>
              <a:t>o </a:t>
            </a:r>
            <a:r>
              <a:rPr lang="pt-PT" sz="1050" u="none" dirty="0"/>
              <a:t>governador do estado de Miranda, Henrique Capriles, acusou o Ministro da Alimentação, Carlos Osorio, de estar envolvido em corrupção com importações de alimentos para o país.</a:t>
            </a:r>
            <a:endParaRPr lang="en-US" sz="1050" u="none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00200" y="859954"/>
            <a:ext cx="5343525" cy="432048"/>
          </a:xfrm>
        </p:spPr>
        <p:txBody>
          <a:bodyPr>
            <a:normAutofit fontScale="90000"/>
          </a:bodyPr>
          <a:lstStyle/>
          <a:p>
            <a:r>
              <a:rPr lang="pt-PT" dirty="0"/>
              <a:t>AMÉRICA LATINA RELATÓRIO </a:t>
            </a:r>
            <a:r>
              <a:rPr lang="pt-PT" dirty="0" smtClean="0"/>
              <a:t>SOBRE CORRUPÇÃO </a:t>
            </a:r>
            <a:r>
              <a:rPr lang="pt-PT" dirty="0"/>
              <a:t>- setembro 2015</a:t>
            </a:r>
            <a:br>
              <a:rPr lang="pt-PT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701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heme/theme1.xml><?xml version="1.0" encoding="utf-8"?>
<a:theme xmlns:a="http://schemas.openxmlformats.org/drawingml/2006/main" name="Template D&amp;O">
  <a:themeElements>
    <a:clrScheme name="14_Custom Design 3">
      <a:dk1>
        <a:srgbClr val="132647"/>
      </a:dk1>
      <a:lt1>
        <a:srgbClr val="FFFFFF"/>
      </a:lt1>
      <a:dk2>
        <a:srgbClr val="F3DC99"/>
      </a:dk2>
      <a:lt2>
        <a:srgbClr val="717D91"/>
      </a:lt2>
      <a:accent1>
        <a:srgbClr val="A1A8B5"/>
      </a:accent1>
      <a:accent2>
        <a:srgbClr val="C7BEBB"/>
      </a:accent2>
      <a:accent3>
        <a:srgbClr val="FFFFFF"/>
      </a:accent3>
      <a:accent4>
        <a:srgbClr val="0E1F3B"/>
      </a:accent4>
      <a:accent5>
        <a:srgbClr val="CDD1D7"/>
      </a:accent5>
      <a:accent6>
        <a:srgbClr val="B4ACA9"/>
      </a:accent6>
      <a:hlink>
        <a:srgbClr val="9FB8E5"/>
      </a:hlink>
      <a:folHlink>
        <a:srgbClr val="F9EECC"/>
      </a:folHlink>
    </a:clrScheme>
    <a:fontScheme name="14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_Custom Design 1">
        <a:dk1>
          <a:srgbClr val="132647"/>
        </a:dk1>
        <a:lt1>
          <a:srgbClr val="FFFFFF"/>
        </a:lt1>
        <a:dk2>
          <a:srgbClr val="C40811"/>
        </a:dk2>
        <a:lt2>
          <a:srgbClr val="9FB8E5"/>
        </a:lt2>
        <a:accent1>
          <a:srgbClr val="E7B933"/>
        </a:accent1>
        <a:accent2>
          <a:srgbClr val="42516C"/>
        </a:accent2>
        <a:accent3>
          <a:srgbClr val="FFFFFF"/>
        </a:accent3>
        <a:accent4>
          <a:srgbClr val="0E1F3B"/>
        </a:accent4>
        <a:accent5>
          <a:srgbClr val="F1D9AD"/>
        </a:accent5>
        <a:accent6>
          <a:srgbClr val="3B4961"/>
        </a:accent6>
        <a:hlink>
          <a:srgbClr val="C7BEB6"/>
        </a:hlink>
        <a:folHlink>
          <a:srgbClr val="4F8B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ustom Design 2">
        <a:dk1>
          <a:srgbClr val="132647"/>
        </a:dk1>
        <a:lt1>
          <a:srgbClr val="FFFFFF"/>
        </a:lt1>
        <a:dk2>
          <a:srgbClr val="F3DC99"/>
        </a:dk2>
        <a:lt2>
          <a:srgbClr val="717D91"/>
        </a:lt2>
        <a:accent1>
          <a:srgbClr val="A1A8B5"/>
        </a:accent1>
        <a:accent2>
          <a:srgbClr val="C7BEBB"/>
        </a:accent2>
        <a:accent3>
          <a:srgbClr val="FFFFFF"/>
        </a:accent3>
        <a:accent4>
          <a:srgbClr val="0E1F3B"/>
        </a:accent4>
        <a:accent5>
          <a:srgbClr val="CDD1D7"/>
        </a:accent5>
        <a:accent6>
          <a:srgbClr val="B4ACA9"/>
        </a:accent6>
        <a:hlink>
          <a:srgbClr val="42516C"/>
        </a:hlink>
        <a:folHlink>
          <a:srgbClr val="F9EE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ustom Design 3">
        <a:dk1>
          <a:srgbClr val="132647"/>
        </a:dk1>
        <a:lt1>
          <a:srgbClr val="FFFFFF"/>
        </a:lt1>
        <a:dk2>
          <a:srgbClr val="F3DC99"/>
        </a:dk2>
        <a:lt2>
          <a:srgbClr val="717D91"/>
        </a:lt2>
        <a:accent1>
          <a:srgbClr val="A1A8B5"/>
        </a:accent1>
        <a:accent2>
          <a:srgbClr val="C7BEBB"/>
        </a:accent2>
        <a:accent3>
          <a:srgbClr val="FFFFFF"/>
        </a:accent3>
        <a:accent4>
          <a:srgbClr val="0E1F3B"/>
        </a:accent4>
        <a:accent5>
          <a:srgbClr val="CDD1D7"/>
        </a:accent5>
        <a:accent6>
          <a:srgbClr val="B4ACA9"/>
        </a:accent6>
        <a:hlink>
          <a:srgbClr val="9FB8E5"/>
        </a:hlink>
        <a:folHlink>
          <a:srgbClr val="F9EE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801F036D6E942B1645C0DEAD1DD69" ma:contentTypeVersion="0" ma:contentTypeDescription="Create a new document." ma:contentTypeScope="" ma:versionID="52570ff392785c1ac75e0ddb54185b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BBC0D3-9939-4750-8AF9-F6B986C051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21ACAD-0FD9-4887-8D73-99842DF178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01DD0D5-7E31-46C5-AC51-BC192B297A36}">
  <ds:schemaRefs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D&amp;O</Template>
  <TotalTime>3129</TotalTime>
  <Words>1027</Words>
  <Application>Microsoft Office PowerPoint</Application>
  <PresentationFormat>Apresentação na tela (4:3)</PresentationFormat>
  <Paragraphs>171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Template D&amp;O</vt:lpstr>
      <vt:lpstr>think-cell Slide</vt:lpstr>
      <vt:lpstr>Microsoft Excel Worksheet</vt:lpstr>
      <vt:lpstr>Apresentação do PowerPoint</vt:lpstr>
      <vt:lpstr>Apresentação do PowerPoint</vt:lpstr>
      <vt:lpstr>Porque contratar o seguro d&amp;O ? </vt:lpstr>
      <vt:lpstr>Por que contratar o seguro de D&amp;O?   </vt:lpstr>
      <vt:lpstr>Apresentação do PowerPoint</vt:lpstr>
      <vt:lpstr>Cenário Atual do Seguro de D&amp;O</vt:lpstr>
      <vt:lpstr>PRINCIPAIS RECLAMANTES</vt:lpstr>
      <vt:lpstr>AMÉRICA LATINA RELATÓRIO SOBRE CORRUPÇÃO - setembro 2015    ]</vt:lpstr>
      <vt:lpstr>AMÉRICA LATINA RELATÓRIO SOBRE CORRUPÇÃO - setembro 2015    ]</vt:lpstr>
      <vt:lpstr>AMÉRICA LATINA RELATÓRIO SOBRE CORRUPÇAO - setembro 2015    </vt:lpstr>
      <vt:lpstr>AMÉRICA LATINA RELATÓRIO SOBRE CORRUPÇÃO - setembro 2015    </vt:lpstr>
      <vt:lpstr>AMÉRICA LATINA RELATÓRIO SOBRE CORRUPÇÃO - setembro 2015</vt:lpstr>
      <vt:lpstr>LISTA DE PAISES COM EMPRESAS EM PROCESSOS DE INVESTIGAÇÃO (outubro 2015)</vt:lpstr>
      <vt:lpstr>LISTA DE PAISES COM EMPRESAS EM PROCESSOS DE INVESTIGAÇÕES (outubro 2015)</vt:lpstr>
      <vt:lpstr>Como está sendo contratado e/ou renovado o seguro de D&amp;O?</vt:lpstr>
      <vt:lpstr>Importância do dever do segurado de informar</vt:lpstr>
      <vt:lpstr>Perspectivas</vt:lpstr>
      <vt:lpstr>Sucessão/Grupo Econômico</vt:lpstr>
      <vt:lpstr>Programa de Compliance</vt:lpstr>
      <vt:lpstr>VANTAGENS DE TER UM PROGRAMA DE COMPLIANCE  </vt:lpstr>
      <vt:lpstr>Apresentação do PowerPoint</vt:lpstr>
      <vt:lpstr>Apresentação do PowerPoint</vt:lpstr>
    </vt:vector>
  </TitlesOfParts>
  <Company>Willis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parrat</dc:creator>
  <cp:lastModifiedBy>Mascaretti, Lauro</cp:lastModifiedBy>
  <cp:revision>215</cp:revision>
  <cp:lastPrinted>2012-11-26T15:53:29Z</cp:lastPrinted>
  <dcterms:created xsi:type="dcterms:W3CDTF">2014-02-28T14:29:53Z</dcterms:created>
  <dcterms:modified xsi:type="dcterms:W3CDTF">2015-10-23T17:34:35Z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0x010100964801F036D6E942B1645C0DEAD1DD69</vt:lpwstr>
  </property>
  <property fmtid="{D5CDD505-2E9C-101B-9397-08002B2CF9AE}" pid="3" name="_AdHocReviewCycleID">
    <vt:i4>-466686504</vt:i4>
  </property>
  <property fmtid="{D5CDD505-2E9C-101B-9397-08002B2CF9AE}" pid="4" name="_NewReviewCycle">
    <vt:lpwstr/>
  </property>
  <property fmtid="{D5CDD505-2E9C-101B-9397-08002B2CF9AE}" pid="5" name="_EmailSubject">
    <vt:lpwstr>Apresentação Painel 01 - D&amp;O</vt:lpwstr>
  </property>
  <property fmtid="{D5CDD505-2E9C-101B-9397-08002B2CF9AE}" pid="6" name="_AuthorEmail">
    <vt:lpwstr>holandac@willis.com</vt:lpwstr>
  </property>
  <property fmtid="{D5CDD505-2E9C-101B-9397-08002B2CF9AE}" pid="7" name="_AuthorEmailDisplayName">
    <vt:lpwstr>Holanda, Christiane</vt:lpwstr>
  </property>
  <property fmtid="{D5CDD505-2E9C-101B-9397-08002B2CF9AE}" pid="8" name="_PreviousAdHocReviewCycleID">
    <vt:i4>1346980813</vt:i4>
  </property>
</Properties>
</file>